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1" r:id="rId3"/>
    <p:sldId id="272" r:id="rId4"/>
    <p:sldId id="259" r:id="rId5"/>
    <p:sldId id="263" r:id="rId6"/>
    <p:sldId id="262" r:id="rId7"/>
    <p:sldId id="264" r:id="rId8"/>
    <p:sldId id="265" r:id="rId9"/>
    <p:sldId id="266" r:id="rId10"/>
    <p:sldId id="267" r:id="rId11"/>
    <p:sldId id="269" r:id="rId12"/>
    <p:sldId id="268" r:id="rId13"/>
    <p:sldId id="270" r:id="rId14"/>
    <p:sldId id="273" r:id="rId15"/>
    <p:sldId id="274" r:id="rId16"/>
    <p:sldId id="271" r:id="rId17"/>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91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0DB26-3BFB-434A-B818-0D15E1B32B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G"/>
          </a:p>
        </p:txBody>
      </p:sp>
      <p:sp>
        <p:nvSpPr>
          <p:cNvPr id="3" name="Subtitle 2">
            <a:extLst>
              <a:ext uri="{FF2B5EF4-FFF2-40B4-BE49-F238E27FC236}">
                <a16:creationId xmlns:a16="http://schemas.microsoft.com/office/drawing/2014/main" id="{E899A284-98C5-4A30-8C1A-D372F8ED27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G"/>
          </a:p>
        </p:txBody>
      </p:sp>
      <p:sp>
        <p:nvSpPr>
          <p:cNvPr id="4" name="Date Placeholder 3">
            <a:extLst>
              <a:ext uri="{FF2B5EF4-FFF2-40B4-BE49-F238E27FC236}">
                <a16:creationId xmlns:a16="http://schemas.microsoft.com/office/drawing/2014/main" id="{2191D7A0-E9CE-4198-9800-B65636196200}"/>
              </a:ext>
            </a:extLst>
          </p:cNvPr>
          <p:cNvSpPr>
            <a:spLocks noGrp="1"/>
          </p:cNvSpPr>
          <p:nvPr>
            <p:ph type="dt" sz="half" idx="10"/>
          </p:nvPr>
        </p:nvSpPr>
        <p:spPr/>
        <p:txBody>
          <a:bodyPr/>
          <a:lstStyle/>
          <a:p>
            <a:fld id="{FB3881D7-CB1F-491E-B902-5B979F85CF97}" type="datetimeFigureOut">
              <a:rPr lang="en-NG" smtClean="0"/>
              <a:t>31/03/2023</a:t>
            </a:fld>
            <a:endParaRPr lang="en-NG"/>
          </a:p>
        </p:txBody>
      </p:sp>
      <p:sp>
        <p:nvSpPr>
          <p:cNvPr id="5" name="Footer Placeholder 4">
            <a:extLst>
              <a:ext uri="{FF2B5EF4-FFF2-40B4-BE49-F238E27FC236}">
                <a16:creationId xmlns:a16="http://schemas.microsoft.com/office/drawing/2014/main" id="{8700D3E4-D089-4137-B943-F7B8B9B61263}"/>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1DC45D5A-3ECB-491A-92CE-F1AF74E822E4}"/>
              </a:ext>
            </a:extLst>
          </p:cNvPr>
          <p:cNvSpPr>
            <a:spLocks noGrp="1"/>
          </p:cNvSpPr>
          <p:nvPr>
            <p:ph type="sldNum" sz="quarter" idx="12"/>
          </p:nvPr>
        </p:nvSpPr>
        <p:spPr/>
        <p:txBody>
          <a:bodyPr/>
          <a:lstStyle/>
          <a:p>
            <a:fld id="{5DBA6258-8918-448A-AC14-E3A5A40C77B8}" type="slidenum">
              <a:rPr lang="en-NG" smtClean="0"/>
              <a:t>‹#›</a:t>
            </a:fld>
            <a:endParaRPr lang="en-NG"/>
          </a:p>
        </p:txBody>
      </p:sp>
    </p:spTree>
    <p:extLst>
      <p:ext uri="{BB962C8B-B14F-4D97-AF65-F5344CB8AC3E}">
        <p14:creationId xmlns:p14="http://schemas.microsoft.com/office/powerpoint/2010/main" val="3414073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D9C0E-26D4-4DCB-B6BB-4A8E33E0B908}"/>
              </a:ext>
            </a:extLst>
          </p:cNvPr>
          <p:cNvSpPr>
            <a:spLocks noGrp="1"/>
          </p:cNvSpPr>
          <p:nvPr>
            <p:ph type="title"/>
          </p:nvPr>
        </p:nvSpPr>
        <p:spPr/>
        <p:txBody>
          <a:bodyPr/>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9FA5D457-397A-4D30-84CF-76ED6E1F84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B9F24C85-1F11-4120-A061-801611D67F7D}"/>
              </a:ext>
            </a:extLst>
          </p:cNvPr>
          <p:cNvSpPr>
            <a:spLocks noGrp="1"/>
          </p:cNvSpPr>
          <p:nvPr>
            <p:ph type="dt" sz="half" idx="10"/>
          </p:nvPr>
        </p:nvSpPr>
        <p:spPr/>
        <p:txBody>
          <a:bodyPr/>
          <a:lstStyle/>
          <a:p>
            <a:fld id="{FB3881D7-CB1F-491E-B902-5B979F85CF97}" type="datetimeFigureOut">
              <a:rPr lang="en-NG" smtClean="0"/>
              <a:t>31/03/2023</a:t>
            </a:fld>
            <a:endParaRPr lang="en-NG"/>
          </a:p>
        </p:txBody>
      </p:sp>
      <p:sp>
        <p:nvSpPr>
          <p:cNvPr id="5" name="Footer Placeholder 4">
            <a:extLst>
              <a:ext uri="{FF2B5EF4-FFF2-40B4-BE49-F238E27FC236}">
                <a16:creationId xmlns:a16="http://schemas.microsoft.com/office/drawing/2014/main" id="{9609D74C-115E-4129-B370-6465116FD8CF}"/>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F46EEDB5-2A9E-430D-942F-45B0C308A866}"/>
              </a:ext>
            </a:extLst>
          </p:cNvPr>
          <p:cNvSpPr>
            <a:spLocks noGrp="1"/>
          </p:cNvSpPr>
          <p:nvPr>
            <p:ph type="sldNum" sz="quarter" idx="12"/>
          </p:nvPr>
        </p:nvSpPr>
        <p:spPr/>
        <p:txBody>
          <a:bodyPr/>
          <a:lstStyle/>
          <a:p>
            <a:fld id="{5DBA6258-8918-448A-AC14-E3A5A40C77B8}" type="slidenum">
              <a:rPr lang="en-NG" smtClean="0"/>
              <a:t>‹#›</a:t>
            </a:fld>
            <a:endParaRPr lang="en-NG"/>
          </a:p>
        </p:txBody>
      </p:sp>
    </p:spTree>
    <p:extLst>
      <p:ext uri="{BB962C8B-B14F-4D97-AF65-F5344CB8AC3E}">
        <p14:creationId xmlns:p14="http://schemas.microsoft.com/office/powerpoint/2010/main" val="659297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DF5C62-98AE-4A8B-9581-81343A647F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A4CFB351-4345-497C-A6C8-704DE35B27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43E64679-B934-403E-A802-86C8F70A6B50}"/>
              </a:ext>
            </a:extLst>
          </p:cNvPr>
          <p:cNvSpPr>
            <a:spLocks noGrp="1"/>
          </p:cNvSpPr>
          <p:nvPr>
            <p:ph type="dt" sz="half" idx="10"/>
          </p:nvPr>
        </p:nvSpPr>
        <p:spPr/>
        <p:txBody>
          <a:bodyPr/>
          <a:lstStyle/>
          <a:p>
            <a:fld id="{FB3881D7-CB1F-491E-B902-5B979F85CF97}" type="datetimeFigureOut">
              <a:rPr lang="en-NG" smtClean="0"/>
              <a:t>31/03/2023</a:t>
            </a:fld>
            <a:endParaRPr lang="en-NG"/>
          </a:p>
        </p:txBody>
      </p:sp>
      <p:sp>
        <p:nvSpPr>
          <p:cNvPr id="5" name="Footer Placeholder 4">
            <a:extLst>
              <a:ext uri="{FF2B5EF4-FFF2-40B4-BE49-F238E27FC236}">
                <a16:creationId xmlns:a16="http://schemas.microsoft.com/office/drawing/2014/main" id="{80C0F68D-2EE4-4D6C-91A3-C8EAAF7C1517}"/>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DBBFCAFF-995E-41F3-AC75-AB39709B0F82}"/>
              </a:ext>
            </a:extLst>
          </p:cNvPr>
          <p:cNvSpPr>
            <a:spLocks noGrp="1"/>
          </p:cNvSpPr>
          <p:nvPr>
            <p:ph type="sldNum" sz="quarter" idx="12"/>
          </p:nvPr>
        </p:nvSpPr>
        <p:spPr/>
        <p:txBody>
          <a:bodyPr/>
          <a:lstStyle/>
          <a:p>
            <a:fld id="{5DBA6258-8918-448A-AC14-E3A5A40C77B8}" type="slidenum">
              <a:rPr lang="en-NG" smtClean="0"/>
              <a:t>‹#›</a:t>
            </a:fld>
            <a:endParaRPr lang="en-NG"/>
          </a:p>
        </p:txBody>
      </p:sp>
    </p:spTree>
    <p:extLst>
      <p:ext uri="{BB962C8B-B14F-4D97-AF65-F5344CB8AC3E}">
        <p14:creationId xmlns:p14="http://schemas.microsoft.com/office/powerpoint/2010/main" val="3368060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DFD38-BCD5-408D-8DFD-3C495F77B3AD}"/>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0936F132-2933-42B2-BE0F-760099748A2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2E75A534-E26F-45AB-8897-9E0A0E088B95}"/>
              </a:ext>
            </a:extLst>
          </p:cNvPr>
          <p:cNvSpPr>
            <a:spLocks noGrp="1"/>
          </p:cNvSpPr>
          <p:nvPr>
            <p:ph type="dt" sz="half" idx="10"/>
          </p:nvPr>
        </p:nvSpPr>
        <p:spPr/>
        <p:txBody>
          <a:bodyPr/>
          <a:lstStyle/>
          <a:p>
            <a:fld id="{FB3881D7-CB1F-491E-B902-5B979F85CF97}" type="datetimeFigureOut">
              <a:rPr lang="en-NG" smtClean="0"/>
              <a:t>31/03/2023</a:t>
            </a:fld>
            <a:endParaRPr lang="en-NG"/>
          </a:p>
        </p:txBody>
      </p:sp>
      <p:sp>
        <p:nvSpPr>
          <p:cNvPr id="5" name="Footer Placeholder 4">
            <a:extLst>
              <a:ext uri="{FF2B5EF4-FFF2-40B4-BE49-F238E27FC236}">
                <a16:creationId xmlns:a16="http://schemas.microsoft.com/office/drawing/2014/main" id="{5A17E06D-7D3B-4ED4-8CFA-982EB5989999}"/>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8E19BA55-D6CB-4D81-8FBE-C60E221F1FE6}"/>
              </a:ext>
            </a:extLst>
          </p:cNvPr>
          <p:cNvSpPr>
            <a:spLocks noGrp="1"/>
          </p:cNvSpPr>
          <p:nvPr>
            <p:ph type="sldNum" sz="quarter" idx="12"/>
          </p:nvPr>
        </p:nvSpPr>
        <p:spPr/>
        <p:txBody>
          <a:bodyPr/>
          <a:lstStyle/>
          <a:p>
            <a:fld id="{5DBA6258-8918-448A-AC14-E3A5A40C77B8}" type="slidenum">
              <a:rPr lang="en-NG" smtClean="0"/>
              <a:t>‹#›</a:t>
            </a:fld>
            <a:endParaRPr lang="en-NG"/>
          </a:p>
        </p:txBody>
      </p:sp>
    </p:spTree>
    <p:extLst>
      <p:ext uri="{BB962C8B-B14F-4D97-AF65-F5344CB8AC3E}">
        <p14:creationId xmlns:p14="http://schemas.microsoft.com/office/powerpoint/2010/main" val="1223578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AD323-214B-49C1-9C31-D743D2443C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G"/>
          </a:p>
        </p:txBody>
      </p:sp>
      <p:sp>
        <p:nvSpPr>
          <p:cNvPr id="3" name="Text Placeholder 2">
            <a:extLst>
              <a:ext uri="{FF2B5EF4-FFF2-40B4-BE49-F238E27FC236}">
                <a16:creationId xmlns:a16="http://schemas.microsoft.com/office/drawing/2014/main" id="{0748A2E2-ECC9-4F88-B6C0-719846D2D9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A5D55DB-4A70-4083-A319-F6A18C082083}"/>
              </a:ext>
            </a:extLst>
          </p:cNvPr>
          <p:cNvSpPr>
            <a:spLocks noGrp="1"/>
          </p:cNvSpPr>
          <p:nvPr>
            <p:ph type="dt" sz="half" idx="10"/>
          </p:nvPr>
        </p:nvSpPr>
        <p:spPr/>
        <p:txBody>
          <a:bodyPr/>
          <a:lstStyle/>
          <a:p>
            <a:fld id="{FB3881D7-CB1F-491E-B902-5B979F85CF97}" type="datetimeFigureOut">
              <a:rPr lang="en-NG" smtClean="0"/>
              <a:t>31/03/2023</a:t>
            </a:fld>
            <a:endParaRPr lang="en-NG"/>
          </a:p>
        </p:txBody>
      </p:sp>
      <p:sp>
        <p:nvSpPr>
          <p:cNvPr id="5" name="Footer Placeholder 4">
            <a:extLst>
              <a:ext uri="{FF2B5EF4-FFF2-40B4-BE49-F238E27FC236}">
                <a16:creationId xmlns:a16="http://schemas.microsoft.com/office/drawing/2014/main" id="{ABA6E377-509A-4514-99DF-1C115D37E354}"/>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5506189B-6243-4639-A636-3CBE66723AEE}"/>
              </a:ext>
            </a:extLst>
          </p:cNvPr>
          <p:cNvSpPr>
            <a:spLocks noGrp="1"/>
          </p:cNvSpPr>
          <p:nvPr>
            <p:ph type="sldNum" sz="quarter" idx="12"/>
          </p:nvPr>
        </p:nvSpPr>
        <p:spPr/>
        <p:txBody>
          <a:bodyPr/>
          <a:lstStyle/>
          <a:p>
            <a:fld id="{5DBA6258-8918-448A-AC14-E3A5A40C77B8}" type="slidenum">
              <a:rPr lang="en-NG" smtClean="0"/>
              <a:t>‹#›</a:t>
            </a:fld>
            <a:endParaRPr lang="en-NG"/>
          </a:p>
        </p:txBody>
      </p:sp>
    </p:spTree>
    <p:extLst>
      <p:ext uri="{BB962C8B-B14F-4D97-AF65-F5344CB8AC3E}">
        <p14:creationId xmlns:p14="http://schemas.microsoft.com/office/powerpoint/2010/main" val="2666642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5B5D9-932E-4107-9A15-203D95FC7D8F}"/>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1A0518DA-9C66-4BE6-AB66-6987CBE24B0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Content Placeholder 3">
            <a:extLst>
              <a:ext uri="{FF2B5EF4-FFF2-40B4-BE49-F238E27FC236}">
                <a16:creationId xmlns:a16="http://schemas.microsoft.com/office/drawing/2014/main" id="{2173F934-DB4B-49A6-96DB-5B6A3E9C68E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Date Placeholder 4">
            <a:extLst>
              <a:ext uri="{FF2B5EF4-FFF2-40B4-BE49-F238E27FC236}">
                <a16:creationId xmlns:a16="http://schemas.microsoft.com/office/drawing/2014/main" id="{67B7195A-3B37-480E-B0B4-47731B8C6E47}"/>
              </a:ext>
            </a:extLst>
          </p:cNvPr>
          <p:cNvSpPr>
            <a:spLocks noGrp="1"/>
          </p:cNvSpPr>
          <p:nvPr>
            <p:ph type="dt" sz="half" idx="10"/>
          </p:nvPr>
        </p:nvSpPr>
        <p:spPr/>
        <p:txBody>
          <a:bodyPr/>
          <a:lstStyle/>
          <a:p>
            <a:fld id="{FB3881D7-CB1F-491E-B902-5B979F85CF97}" type="datetimeFigureOut">
              <a:rPr lang="en-NG" smtClean="0"/>
              <a:t>31/03/2023</a:t>
            </a:fld>
            <a:endParaRPr lang="en-NG"/>
          </a:p>
        </p:txBody>
      </p:sp>
      <p:sp>
        <p:nvSpPr>
          <p:cNvPr id="6" name="Footer Placeholder 5">
            <a:extLst>
              <a:ext uri="{FF2B5EF4-FFF2-40B4-BE49-F238E27FC236}">
                <a16:creationId xmlns:a16="http://schemas.microsoft.com/office/drawing/2014/main" id="{67BB3203-810A-42D5-833F-DF2471887A3B}"/>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976880CE-7F4E-475F-8EC0-A16E743BC08F}"/>
              </a:ext>
            </a:extLst>
          </p:cNvPr>
          <p:cNvSpPr>
            <a:spLocks noGrp="1"/>
          </p:cNvSpPr>
          <p:nvPr>
            <p:ph type="sldNum" sz="quarter" idx="12"/>
          </p:nvPr>
        </p:nvSpPr>
        <p:spPr/>
        <p:txBody>
          <a:bodyPr/>
          <a:lstStyle/>
          <a:p>
            <a:fld id="{5DBA6258-8918-448A-AC14-E3A5A40C77B8}" type="slidenum">
              <a:rPr lang="en-NG" smtClean="0"/>
              <a:t>‹#›</a:t>
            </a:fld>
            <a:endParaRPr lang="en-NG"/>
          </a:p>
        </p:txBody>
      </p:sp>
    </p:spTree>
    <p:extLst>
      <p:ext uri="{BB962C8B-B14F-4D97-AF65-F5344CB8AC3E}">
        <p14:creationId xmlns:p14="http://schemas.microsoft.com/office/powerpoint/2010/main" val="169405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B57A7-8720-4E46-8E67-01E502958C43}"/>
              </a:ext>
            </a:extLst>
          </p:cNvPr>
          <p:cNvSpPr>
            <a:spLocks noGrp="1"/>
          </p:cNvSpPr>
          <p:nvPr>
            <p:ph type="title"/>
          </p:nvPr>
        </p:nvSpPr>
        <p:spPr>
          <a:xfrm>
            <a:off x="839788" y="365125"/>
            <a:ext cx="10515600" cy="1325563"/>
          </a:xfrm>
        </p:spPr>
        <p:txBody>
          <a:bodyPr/>
          <a:lstStyle/>
          <a:p>
            <a:r>
              <a:rPr lang="en-US"/>
              <a:t>Click to edit Master title style</a:t>
            </a:r>
            <a:endParaRPr lang="en-NG"/>
          </a:p>
        </p:txBody>
      </p:sp>
      <p:sp>
        <p:nvSpPr>
          <p:cNvPr id="3" name="Text Placeholder 2">
            <a:extLst>
              <a:ext uri="{FF2B5EF4-FFF2-40B4-BE49-F238E27FC236}">
                <a16:creationId xmlns:a16="http://schemas.microsoft.com/office/drawing/2014/main" id="{8D05BDF5-2704-4DA1-B2C7-F5A25632ED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8246EC-17AD-45A7-B6B7-C4459B58113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Text Placeholder 4">
            <a:extLst>
              <a:ext uri="{FF2B5EF4-FFF2-40B4-BE49-F238E27FC236}">
                <a16:creationId xmlns:a16="http://schemas.microsoft.com/office/drawing/2014/main" id="{C33D47B3-DEEF-4C08-92B8-FB82A96956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E7CD03E-EFBA-4951-95F5-88D0A952BA3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7" name="Date Placeholder 6">
            <a:extLst>
              <a:ext uri="{FF2B5EF4-FFF2-40B4-BE49-F238E27FC236}">
                <a16:creationId xmlns:a16="http://schemas.microsoft.com/office/drawing/2014/main" id="{9B3EC6D4-821E-4AC7-9E52-A1EEDC271542}"/>
              </a:ext>
            </a:extLst>
          </p:cNvPr>
          <p:cNvSpPr>
            <a:spLocks noGrp="1"/>
          </p:cNvSpPr>
          <p:nvPr>
            <p:ph type="dt" sz="half" idx="10"/>
          </p:nvPr>
        </p:nvSpPr>
        <p:spPr/>
        <p:txBody>
          <a:bodyPr/>
          <a:lstStyle/>
          <a:p>
            <a:fld id="{FB3881D7-CB1F-491E-B902-5B979F85CF97}" type="datetimeFigureOut">
              <a:rPr lang="en-NG" smtClean="0"/>
              <a:t>31/03/2023</a:t>
            </a:fld>
            <a:endParaRPr lang="en-NG"/>
          </a:p>
        </p:txBody>
      </p:sp>
      <p:sp>
        <p:nvSpPr>
          <p:cNvPr id="8" name="Footer Placeholder 7">
            <a:extLst>
              <a:ext uri="{FF2B5EF4-FFF2-40B4-BE49-F238E27FC236}">
                <a16:creationId xmlns:a16="http://schemas.microsoft.com/office/drawing/2014/main" id="{9D559290-081E-4934-B0F8-D7424327F6A1}"/>
              </a:ext>
            </a:extLst>
          </p:cNvPr>
          <p:cNvSpPr>
            <a:spLocks noGrp="1"/>
          </p:cNvSpPr>
          <p:nvPr>
            <p:ph type="ftr" sz="quarter" idx="11"/>
          </p:nvPr>
        </p:nvSpPr>
        <p:spPr/>
        <p:txBody>
          <a:bodyPr/>
          <a:lstStyle/>
          <a:p>
            <a:endParaRPr lang="en-NG"/>
          </a:p>
        </p:txBody>
      </p:sp>
      <p:sp>
        <p:nvSpPr>
          <p:cNvPr id="9" name="Slide Number Placeholder 8">
            <a:extLst>
              <a:ext uri="{FF2B5EF4-FFF2-40B4-BE49-F238E27FC236}">
                <a16:creationId xmlns:a16="http://schemas.microsoft.com/office/drawing/2014/main" id="{68BCCDA9-1EC3-4776-AA66-5F6B013D4798}"/>
              </a:ext>
            </a:extLst>
          </p:cNvPr>
          <p:cNvSpPr>
            <a:spLocks noGrp="1"/>
          </p:cNvSpPr>
          <p:nvPr>
            <p:ph type="sldNum" sz="quarter" idx="12"/>
          </p:nvPr>
        </p:nvSpPr>
        <p:spPr/>
        <p:txBody>
          <a:bodyPr/>
          <a:lstStyle/>
          <a:p>
            <a:fld id="{5DBA6258-8918-448A-AC14-E3A5A40C77B8}" type="slidenum">
              <a:rPr lang="en-NG" smtClean="0"/>
              <a:t>‹#›</a:t>
            </a:fld>
            <a:endParaRPr lang="en-NG"/>
          </a:p>
        </p:txBody>
      </p:sp>
    </p:spTree>
    <p:extLst>
      <p:ext uri="{BB962C8B-B14F-4D97-AF65-F5344CB8AC3E}">
        <p14:creationId xmlns:p14="http://schemas.microsoft.com/office/powerpoint/2010/main" val="1369548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1B03C-AB5C-4F0C-82CF-E2A7B1C1573D}"/>
              </a:ext>
            </a:extLst>
          </p:cNvPr>
          <p:cNvSpPr>
            <a:spLocks noGrp="1"/>
          </p:cNvSpPr>
          <p:nvPr>
            <p:ph type="title"/>
          </p:nvPr>
        </p:nvSpPr>
        <p:spPr/>
        <p:txBody>
          <a:bodyPr/>
          <a:lstStyle/>
          <a:p>
            <a:r>
              <a:rPr lang="en-US"/>
              <a:t>Click to edit Master title style</a:t>
            </a:r>
            <a:endParaRPr lang="en-NG"/>
          </a:p>
        </p:txBody>
      </p:sp>
      <p:sp>
        <p:nvSpPr>
          <p:cNvPr id="3" name="Date Placeholder 2">
            <a:extLst>
              <a:ext uri="{FF2B5EF4-FFF2-40B4-BE49-F238E27FC236}">
                <a16:creationId xmlns:a16="http://schemas.microsoft.com/office/drawing/2014/main" id="{5D5CF03C-7AF8-4BB8-84DA-99DB0E392BC1}"/>
              </a:ext>
            </a:extLst>
          </p:cNvPr>
          <p:cNvSpPr>
            <a:spLocks noGrp="1"/>
          </p:cNvSpPr>
          <p:nvPr>
            <p:ph type="dt" sz="half" idx="10"/>
          </p:nvPr>
        </p:nvSpPr>
        <p:spPr/>
        <p:txBody>
          <a:bodyPr/>
          <a:lstStyle/>
          <a:p>
            <a:fld id="{FB3881D7-CB1F-491E-B902-5B979F85CF97}" type="datetimeFigureOut">
              <a:rPr lang="en-NG" smtClean="0"/>
              <a:t>31/03/2023</a:t>
            </a:fld>
            <a:endParaRPr lang="en-NG"/>
          </a:p>
        </p:txBody>
      </p:sp>
      <p:sp>
        <p:nvSpPr>
          <p:cNvPr id="4" name="Footer Placeholder 3">
            <a:extLst>
              <a:ext uri="{FF2B5EF4-FFF2-40B4-BE49-F238E27FC236}">
                <a16:creationId xmlns:a16="http://schemas.microsoft.com/office/drawing/2014/main" id="{E3EB586B-802B-42B9-8D92-B73E6C332530}"/>
              </a:ext>
            </a:extLst>
          </p:cNvPr>
          <p:cNvSpPr>
            <a:spLocks noGrp="1"/>
          </p:cNvSpPr>
          <p:nvPr>
            <p:ph type="ftr" sz="quarter" idx="11"/>
          </p:nvPr>
        </p:nvSpPr>
        <p:spPr/>
        <p:txBody>
          <a:bodyPr/>
          <a:lstStyle/>
          <a:p>
            <a:endParaRPr lang="en-NG"/>
          </a:p>
        </p:txBody>
      </p:sp>
      <p:sp>
        <p:nvSpPr>
          <p:cNvPr id="5" name="Slide Number Placeholder 4">
            <a:extLst>
              <a:ext uri="{FF2B5EF4-FFF2-40B4-BE49-F238E27FC236}">
                <a16:creationId xmlns:a16="http://schemas.microsoft.com/office/drawing/2014/main" id="{C15E6701-1BF9-484A-A15B-40F4712F6E71}"/>
              </a:ext>
            </a:extLst>
          </p:cNvPr>
          <p:cNvSpPr>
            <a:spLocks noGrp="1"/>
          </p:cNvSpPr>
          <p:nvPr>
            <p:ph type="sldNum" sz="quarter" idx="12"/>
          </p:nvPr>
        </p:nvSpPr>
        <p:spPr/>
        <p:txBody>
          <a:bodyPr/>
          <a:lstStyle/>
          <a:p>
            <a:fld id="{5DBA6258-8918-448A-AC14-E3A5A40C77B8}" type="slidenum">
              <a:rPr lang="en-NG" smtClean="0"/>
              <a:t>‹#›</a:t>
            </a:fld>
            <a:endParaRPr lang="en-NG"/>
          </a:p>
        </p:txBody>
      </p:sp>
    </p:spTree>
    <p:extLst>
      <p:ext uri="{BB962C8B-B14F-4D97-AF65-F5344CB8AC3E}">
        <p14:creationId xmlns:p14="http://schemas.microsoft.com/office/powerpoint/2010/main" val="991820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59718A-CA3A-4F3C-ABAF-326F2B02EE74}"/>
              </a:ext>
            </a:extLst>
          </p:cNvPr>
          <p:cNvSpPr>
            <a:spLocks noGrp="1"/>
          </p:cNvSpPr>
          <p:nvPr>
            <p:ph type="dt" sz="half" idx="10"/>
          </p:nvPr>
        </p:nvSpPr>
        <p:spPr/>
        <p:txBody>
          <a:bodyPr/>
          <a:lstStyle/>
          <a:p>
            <a:fld id="{FB3881D7-CB1F-491E-B902-5B979F85CF97}" type="datetimeFigureOut">
              <a:rPr lang="en-NG" smtClean="0"/>
              <a:t>31/03/2023</a:t>
            </a:fld>
            <a:endParaRPr lang="en-NG"/>
          </a:p>
        </p:txBody>
      </p:sp>
      <p:sp>
        <p:nvSpPr>
          <p:cNvPr id="3" name="Footer Placeholder 2">
            <a:extLst>
              <a:ext uri="{FF2B5EF4-FFF2-40B4-BE49-F238E27FC236}">
                <a16:creationId xmlns:a16="http://schemas.microsoft.com/office/drawing/2014/main" id="{C924C1D8-CCCA-42B3-930F-DB413442204E}"/>
              </a:ext>
            </a:extLst>
          </p:cNvPr>
          <p:cNvSpPr>
            <a:spLocks noGrp="1"/>
          </p:cNvSpPr>
          <p:nvPr>
            <p:ph type="ftr" sz="quarter" idx="11"/>
          </p:nvPr>
        </p:nvSpPr>
        <p:spPr/>
        <p:txBody>
          <a:bodyPr/>
          <a:lstStyle/>
          <a:p>
            <a:endParaRPr lang="en-NG"/>
          </a:p>
        </p:txBody>
      </p:sp>
      <p:sp>
        <p:nvSpPr>
          <p:cNvPr id="4" name="Slide Number Placeholder 3">
            <a:extLst>
              <a:ext uri="{FF2B5EF4-FFF2-40B4-BE49-F238E27FC236}">
                <a16:creationId xmlns:a16="http://schemas.microsoft.com/office/drawing/2014/main" id="{0576B4FC-7E0F-4948-B2DD-54C85D3B3D35}"/>
              </a:ext>
            </a:extLst>
          </p:cNvPr>
          <p:cNvSpPr>
            <a:spLocks noGrp="1"/>
          </p:cNvSpPr>
          <p:nvPr>
            <p:ph type="sldNum" sz="quarter" idx="12"/>
          </p:nvPr>
        </p:nvSpPr>
        <p:spPr/>
        <p:txBody>
          <a:bodyPr/>
          <a:lstStyle/>
          <a:p>
            <a:fld id="{5DBA6258-8918-448A-AC14-E3A5A40C77B8}" type="slidenum">
              <a:rPr lang="en-NG" smtClean="0"/>
              <a:t>‹#›</a:t>
            </a:fld>
            <a:endParaRPr lang="en-NG"/>
          </a:p>
        </p:txBody>
      </p:sp>
    </p:spTree>
    <p:extLst>
      <p:ext uri="{BB962C8B-B14F-4D97-AF65-F5344CB8AC3E}">
        <p14:creationId xmlns:p14="http://schemas.microsoft.com/office/powerpoint/2010/main" val="1699362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BEE7F-F358-4C13-9955-33FEE04FE6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Content Placeholder 2">
            <a:extLst>
              <a:ext uri="{FF2B5EF4-FFF2-40B4-BE49-F238E27FC236}">
                <a16:creationId xmlns:a16="http://schemas.microsoft.com/office/drawing/2014/main" id="{37872A38-6520-4CC1-BF76-B78645C2EB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Text Placeholder 3">
            <a:extLst>
              <a:ext uri="{FF2B5EF4-FFF2-40B4-BE49-F238E27FC236}">
                <a16:creationId xmlns:a16="http://schemas.microsoft.com/office/drawing/2014/main" id="{A742BC5B-5DBE-4C2A-B831-97FF3C21DA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06E93CF-81F1-42AA-815A-455D3C6BFB1E}"/>
              </a:ext>
            </a:extLst>
          </p:cNvPr>
          <p:cNvSpPr>
            <a:spLocks noGrp="1"/>
          </p:cNvSpPr>
          <p:nvPr>
            <p:ph type="dt" sz="half" idx="10"/>
          </p:nvPr>
        </p:nvSpPr>
        <p:spPr/>
        <p:txBody>
          <a:bodyPr/>
          <a:lstStyle/>
          <a:p>
            <a:fld id="{FB3881D7-CB1F-491E-B902-5B979F85CF97}" type="datetimeFigureOut">
              <a:rPr lang="en-NG" smtClean="0"/>
              <a:t>31/03/2023</a:t>
            </a:fld>
            <a:endParaRPr lang="en-NG"/>
          </a:p>
        </p:txBody>
      </p:sp>
      <p:sp>
        <p:nvSpPr>
          <p:cNvPr id="6" name="Footer Placeholder 5">
            <a:extLst>
              <a:ext uri="{FF2B5EF4-FFF2-40B4-BE49-F238E27FC236}">
                <a16:creationId xmlns:a16="http://schemas.microsoft.com/office/drawing/2014/main" id="{32CE3730-2F40-4CBD-901C-E32BB8622404}"/>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39925090-A219-4F72-B7A3-FDCF6C374AF2}"/>
              </a:ext>
            </a:extLst>
          </p:cNvPr>
          <p:cNvSpPr>
            <a:spLocks noGrp="1"/>
          </p:cNvSpPr>
          <p:nvPr>
            <p:ph type="sldNum" sz="quarter" idx="12"/>
          </p:nvPr>
        </p:nvSpPr>
        <p:spPr/>
        <p:txBody>
          <a:bodyPr/>
          <a:lstStyle/>
          <a:p>
            <a:fld id="{5DBA6258-8918-448A-AC14-E3A5A40C77B8}" type="slidenum">
              <a:rPr lang="en-NG" smtClean="0"/>
              <a:t>‹#›</a:t>
            </a:fld>
            <a:endParaRPr lang="en-NG"/>
          </a:p>
        </p:txBody>
      </p:sp>
    </p:spTree>
    <p:extLst>
      <p:ext uri="{BB962C8B-B14F-4D97-AF65-F5344CB8AC3E}">
        <p14:creationId xmlns:p14="http://schemas.microsoft.com/office/powerpoint/2010/main" val="3829977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6DCB-E64C-4B70-813D-328851DDA0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Picture Placeholder 2">
            <a:extLst>
              <a:ext uri="{FF2B5EF4-FFF2-40B4-BE49-F238E27FC236}">
                <a16:creationId xmlns:a16="http://schemas.microsoft.com/office/drawing/2014/main" id="{158AD596-E23E-472C-8DD5-76E91C84C5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G"/>
          </a:p>
        </p:txBody>
      </p:sp>
      <p:sp>
        <p:nvSpPr>
          <p:cNvPr id="4" name="Text Placeholder 3">
            <a:extLst>
              <a:ext uri="{FF2B5EF4-FFF2-40B4-BE49-F238E27FC236}">
                <a16:creationId xmlns:a16="http://schemas.microsoft.com/office/drawing/2014/main" id="{B5EBD8BF-781C-467C-823C-ABB08399BF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F44468E-ECE2-439C-8022-C867B2373171}"/>
              </a:ext>
            </a:extLst>
          </p:cNvPr>
          <p:cNvSpPr>
            <a:spLocks noGrp="1"/>
          </p:cNvSpPr>
          <p:nvPr>
            <p:ph type="dt" sz="half" idx="10"/>
          </p:nvPr>
        </p:nvSpPr>
        <p:spPr/>
        <p:txBody>
          <a:bodyPr/>
          <a:lstStyle/>
          <a:p>
            <a:fld id="{FB3881D7-CB1F-491E-B902-5B979F85CF97}" type="datetimeFigureOut">
              <a:rPr lang="en-NG" smtClean="0"/>
              <a:t>31/03/2023</a:t>
            </a:fld>
            <a:endParaRPr lang="en-NG"/>
          </a:p>
        </p:txBody>
      </p:sp>
      <p:sp>
        <p:nvSpPr>
          <p:cNvPr id="6" name="Footer Placeholder 5">
            <a:extLst>
              <a:ext uri="{FF2B5EF4-FFF2-40B4-BE49-F238E27FC236}">
                <a16:creationId xmlns:a16="http://schemas.microsoft.com/office/drawing/2014/main" id="{77C72732-47F6-451D-8E6F-06BFC39B73EA}"/>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A5DA7902-5605-49A2-8037-40BC4E4618A0}"/>
              </a:ext>
            </a:extLst>
          </p:cNvPr>
          <p:cNvSpPr>
            <a:spLocks noGrp="1"/>
          </p:cNvSpPr>
          <p:nvPr>
            <p:ph type="sldNum" sz="quarter" idx="12"/>
          </p:nvPr>
        </p:nvSpPr>
        <p:spPr/>
        <p:txBody>
          <a:bodyPr/>
          <a:lstStyle/>
          <a:p>
            <a:fld id="{5DBA6258-8918-448A-AC14-E3A5A40C77B8}" type="slidenum">
              <a:rPr lang="en-NG" smtClean="0"/>
              <a:t>‹#›</a:t>
            </a:fld>
            <a:endParaRPr lang="en-NG"/>
          </a:p>
        </p:txBody>
      </p:sp>
    </p:spTree>
    <p:extLst>
      <p:ext uri="{BB962C8B-B14F-4D97-AF65-F5344CB8AC3E}">
        <p14:creationId xmlns:p14="http://schemas.microsoft.com/office/powerpoint/2010/main" val="1462282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83A940-03F1-4A36-B6DB-8DEF88633F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G"/>
          </a:p>
        </p:txBody>
      </p:sp>
      <p:sp>
        <p:nvSpPr>
          <p:cNvPr id="3" name="Text Placeholder 2">
            <a:extLst>
              <a:ext uri="{FF2B5EF4-FFF2-40B4-BE49-F238E27FC236}">
                <a16:creationId xmlns:a16="http://schemas.microsoft.com/office/drawing/2014/main" id="{A1836A46-7A87-44D0-97A3-D43C436E93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32DEF3DE-CEAD-44D0-8E9B-6BA11534CE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3881D7-CB1F-491E-B902-5B979F85CF97}" type="datetimeFigureOut">
              <a:rPr lang="en-NG" smtClean="0"/>
              <a:t>31/03/2023</a:t>
            </a:fld>
            <a:endParaRPr lang="en-NG"/>
          </a:p>
        </p:txBody>
      </p:sp>
      <p:sp>
        <p:nvSpPr>
          <p:cNvPr id="5" name="Footer Placeholder 4">
            <a:extLst>
              <a:ext uri="{FF2B5EF4-FFF2-40B4-BE49-F238E27FC236}">
                <a16:creationId xmlns:a16="http://schemas.microsoft.com/office/drawing/2014/main" id="{5F715DEE-CBAD-4C62-8C2E-7061E0D18B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G"/>
          </a:p>
        </p:txBody>
      </p:sp>
      <p:sp>
        <p:nvSpPr>
          <p:cNvPr id="6" name="Slide Number Placeholder 5">
            <a:extLst>
              <a:ext uri="{FF2B5EF4-FFF2-40B4-BE49-F238E27FC236}">
                <a16:creationId xmlns:a16="http://schemas.microsoft.com/office/drawing/2014/main" id="{11AE5E53-6DA1-4740-B88B-FCA44AF263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BA6258-8918-448A-AC14-E3A5A40C77B8}" type="slidenum">
              <a:rPr lang="en-NG" smtClean="0"/>
              <a:t>‹#›</a:t>
            </a:fld>
            <a:endParaRPr lang="en-NG"/>
          </a:p>
        </p:txBody>
      </p:sp>
    </p:spTree>
    <p:extLst>
      <p:ext uri="{BB962C8B-B14F-4D97-AF65-F5344CB8AC3E}">
        <p14:creationId xmlns:p14="http://schemas.microsoft.com/office/powerpoint/2010/main" val="2839019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eti-iniER"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nsf.gov/about/budget/fy2022/pdf/25_fy2022.pdf" TargetMode="External"/><Relationship Id="rId2" Type="http://schemas.openxmlformats.org/officeDocument/2006/relationships/hyperlink" Target="https://www.cbinsights.com/research/report/ai-trends-2021/" TargetMode="External"/><Relationship Id="rId1" Type="http://schemas.openxmlformats.org/officeDocument/2006/relationships/slideLayout" Target="../slideLayouts/slideLayout2.xml"/><Relationship Id="rId6" Type="http://schemas.openxmlformats.org/officeDocument/2006/relationships/hyperlink" Target="https://dataprot.net/statistics/ai-statistics/" TargetMode="External"/><Relationship Id="rId5" Type="http://schemas.openxmlformats.org/officeDocument/2006/relationships/hyperlink" Target="https://www.reuters.com/technology/chatgpt-sets-record-fastest-growing-user-base-analyst-note-2023-02-01/" TargetMode="External"/><Relationship Id="rId4" Type="http://schemas.openxmlformats.org/officeDocument/2006/relationships/hyperlink" Target="https://www.mckinsey.com/capabilities/quantumblack/our-insights/the-state-of-ai-in-2022-and-a-half-decade-in-review"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nbc.com/2023/03/13/chatgpt-and-generative-ai-are-booming-but-at-a-very-expensive-price.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93381F-A06A-425A-972C-EE3DED822C8F}"/>
              </a:ext>
            </a:extLst>
          </p:cNvPr>
          <p:cNvSpPr txBox="1"/>
          <p:nvPr/>
        </p:nvSpPr>
        <p:spPr>
          <a:xfrm>
            <a:off x="1311966" y="2644169"/>
            <a:ext cx="4956312" cy="1015663"/>
          </a:xfrm>
          <a:prstGeom prst="rect">
            <a:avLst/>
          </a:prstGeom>
          <a:noFill/>
        </p:spPr>
        <p:txBody>
          <a:bodyPr wrap="square" rtlCol="0">
            <a:spAutoFit/>
          </a:bodyPr>
          <a:lstStyle/>
          <a:p>
            <a:r>
              <a:rPr lang="en-US" sz="6000" dirty="0">
                <a:solidFill>
                  <a:schemeClr val="tx1">
                    <a:lumMod val="85000"/>
                    <a:lumOff val="15000"/>
                  </a:schemeClr>
                </a:solidFill>
                <a:latin typeface="Roboto" panose="02000000000000000000" pitchFamily="2" charset="0"/>
                <a:ea typeface="Roboto" panose="02000000000000000000" pitchFamily="2" charset="0"/>
              </a:rPr>
              <a:t>AI</a:t>
            </a:r>
            <a:r>
              <a:rPr lang="en-US" sz="6000" dirty="0">
                <a:latin typeface="Roboto" panose="02000000000000000000" pitchFamily="2" charset="0"/>
                <a:ea typeface="Roboto" panose="02000000000000000000" pitchFamily="2" charset="0"/>
              </a:rPr>
              <a:t> </a:t>
            </a:r>
            <a:r>
              <a:rPr lang="en-US" sz="6000" dirty="0">
                <a:solidFill>
                  <a:schemeClr val="accent5">
                    <a:lumMod val="75000"/>
                  </a:schemeClr>
                </a:solidFill>
                <a:latin typeface="Roboto" panose="02000000000000000000" pitchFamily="2" charset="0"/>
                <a:ea typeface="Roboto" panose="02000000000000000000" pitchFamily="2" charset="0"/>
              </a:rPr>
              <a:t>Financials</a:t>
            </a:r>
            <a:endParaRPr lang="en-NG" sz="6000" dirty="0">
              <a:solidFill>
                <a:schemeClr val="accent5">
                  <a:lumMod val="75000"/>
                </a:schemeClr>
              </a:solidFill>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C6B9A2CE-22B4-4398-BAB6-9F81030A7A68}"/>
              </a:ext>
            </a:extLst>
          </p:cNvPr>
          <p:cNvSpPr txBox="1"/>
          <p:nvPr/>
        </p:nvSpPr>
        <p:spPr>
          <a:xfrm>
            <a:off x="1311966" y="3479800"/>
            <a:ext cx="4956312" cy="584775"/>
          </a:xfrm>
          <a:prstGeom prst="rect">
            <a:avLst/>
          </a:prstGeom>
          <a:noFill/>
        </p:spPr>
        <p:txBody>
          <a:bodyPr wrap="square" rtlCol="0">
            <a:spAutoFit/>
          </a:bodyPr>
          <a:lstStyle/>
          <a:p>
            <a:r>
              <a:rPr lang="en-US" sz="1600" dirty="0">
                <a:solidFill>
                  <a:schemeClr val="tx1">
                    <a:lumMod val="65000"/>
                    <a:lumOff val="35000"/>
                  </a:schemeClr>
                </a:solidFill>
                <a:cs typeface="Segoe UI" panose="020B0502040204020203" pitchFamily="34" charset="0"/>
              </a:rPr>
              <a:t>An analysis of recent developments, costs and monetization opportunities in artificial intelligence</a:t>
            </a:r>
            <a:endParaRPr lang="en-NG" sz="1600" dirty="0">
              <a:solidFill>
                <a:schemeClr val="tx1">
                  <a:lumMod val="65000"/>
                  <a:lumOff val="35000"/>
                </a:schemeClr>
              </a:solidFill>
              <a:cs typeface="Segoe UI" panose="020B0502040204020203" pitchFamily="34" charset="0"/>
            </a:endParaRPr>
          </a:p>
        </p:txBody>
      </p:sp>
      <p:sp>
        <p:nvSpPr>
          <p:cNvPr id="6" name="TextBox 5">
            <a:extLst>
              <a:ext uri="{FF2B5EF4-FFF2-40B4-BE49-F238E27FC236}">
                <a16:creationId xmlns:a16="http://schemas.microsoft.com/office/drawing/2014/main" id="{76D4D53F-69EA-4A4A-AC6A-FADF1DA55A34}"/>
              </a:ext>
            </a:extLst>
          </p:cNvPr>
          <p:cNvSpPr txBox="1"/>
          <p:nvPr/>
        </p:nvSpPr>
        <p:spPr>
          <a:xfrm>
            <a:off x="6268278" y="6410568"/>
            <a:ext cx="5773668" cy="307777"/>
          </a:xfrm>
          <a:prstGeom prst="rect">
            <a:avLst/>
          </a:prstGeom>
          <a:noFill/>
        </p:spPr>
        <p:txBody>
          <a:bodyPr wrap="square" rtlCol="0">
            <a:spAutoFit/>
          </a:bodyPr>
          <a:lstStyle/>
          <a:p>
            <a:r>
              <a:rPr lang="en-US" sz="1400" dirty="0">
                <a:solidFill>
                  <a:schemeClr val="tx1">
                    <a:lumMod val="85000"/>
                    <a:lumOff val="15000"/>
                  </a:schemeClr>
                </a:solidFill>
                <a:latin typeface="Segoe UI" panose="020B0502040204020203" pitchFamily="34" charset="0"/>
                <a:cs typeface="Segoe UI" panose="020B0502040204020203" pitchFamily="34" charset="0"/>
              </a:rPr>
              <a:t>A GitHub </a:t>
            </a:r>
            <a:r>
              <a:rPr lang="en-US" sz="1400" dirty="0" err="1">
                <a:solidFill>
                  <a:schemeClr val="tx1">
                    <a:lumMod val="85000"/>
                    <a:lumOff val="15000"/>
                  </a:schemeClr>
                </a:solidFill>
                <a:latin typeface="Segoe UI" panose="020B0502040204020203" pitchFamily="34" charset="0"/>
                <a:cs typeface="Segoe UI" panose="020B0502040204020203" pitchFamily="34" charset="0"/>
              </a:rPr>
              <a:t>Octernship</a:t>
            </a:r>
            <a:r>
              <a:rPr lang="en-US" sz="1400" dirty="0">
                <a:solidFill>
                  <a:schemeClr val="tx1">
                    <a:lumMod val="85000"/>
                    <a:lumOff val="15000"/>
                  </a:schemeClr>
                </a:solidFill>
                <a:latin typeface="Segoe UI" panose="020B0502040204020203" pitchFamily="34" charset="0"/>
                <a:cs typeface="Segoe UI" panose="020B0502040204020203" pitchFamily="34" charset="0"/>
              </a:rPr>
              <a:t> presentation by Eti-ini Effiong-Robert (</a:t>
            </a:r>
            <a:r>
              <a:rPr lang="en-US" sz="1400" dirty="0">
                <a:solidFill>
                  <a:schemeClr val="accent5">
                    <a:lumMod val="75000"/>
                  </a:schemeClr>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eti-iniER</a:t>
            </a:r>
            <a:r>
              <a:rPr lang="en-US" sz="1400" dirty="0">
                <a:solidFill>
                  <a:schemeClr val="tx1">
                    <a:lumMod val="85000"/>
                    <a:lumOff val="15000"/>
                  </a:schemeClr>
                </a:solidFill>
                <a:latin typeface="Segoe UI" panose="020B0502040204020203" pitchFamily="34" charset="0"/>
                <a:cs typeface="Segoe UI" panose="020B0502040204020203" pitchFamily="34" charset="0"/>
              </a:rPr>
              <a:t>)</a:t>
            </a:r>
            <a:endParaRPr lang="en-NG" sz="1400" dirty="0">
              <a:solidFill>
                <a:schemeClr val="tx1">
                  <a:lumMod val="85000"/>
                  <a:lumOff val="1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20501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1D86B78-929F-435D-A39E-A7C114B352E7}"/>
              </a:ext>
            </a:extLst>
          </p:cNvPr>
          <p:cNvSpPr>
            <a:spLocks noGrp="1"/>
          </p:cNvSpPr>
          <p:nvPr>
            <p:ph type="title"/>
          </p:nvPr>
        </p:nvSpPr>
        <p:spPr>
          <a:xfrm>
            <a:off x="838200" y="365125"/>
            <a:ext cx="10515600" cy="1325563"/>
          </a:xfrm>
        </p:spPr>
        <p:txBody>
          <a:bodyPr>
            <a:normAutofit/>
          </a:bodyPr>
          <a:lstStyle/>
          <a:p>
            <a:r>
              <a:rPr lang="en-US" sz="4000" dirty="0">
                <a:solidFill>
                  <a:schemeClr val="accent5">
                    <a:lumMod val="75000"/>
                  </a:schemeClr>
                </a:solidFill>
                <a:latin typeface="Roboto" panose="02000000000000000000" pitchFamily="2" charset="0"/>
                <a:ea typeface="Roboto" panose="02000000000000000000" pitchFamily="2" charset="0"/>
              </a:rPr>
              <a:t>2. Brand incorporation in query results</a:t>
            </a:r>
            <a:endParaRPr lang="en-NG" sz="4000" dirty="0">
              <a:solidFill>
                <a:schemeClr val="accent5">
                  <a:lumMod val="75000"/>
                </a:schemeClr>
              </a:solidFill>
              <a:latin typeface="Roboto" panose="02000000000000000000" pitchFamily="2" charset="0"/>
              <a:ea typeface="Roboto" panose="02000000000000000000" pitchFamily="2" charset="0"/>
            </a:endParaRPr>
          </a:p>
        </p:txBody>
      </p:sp>
      <p:sp>
        <p:nvSpPr>
          <p:cNvPr id="6" name="Content Placeholder 5">
            <a:extLst>
              <a:ext uri="{FF2B5EF4-FFF2-40B4-BE49-F238E27FC236}">
                <a16:creationId xmlns:a16="http://schemas.microsoft.com/office/drawing/2014/main" id="{9B045BC7-10F6-4D2C-BFF7-B7EE84C55CFE}"/>
              </a:ext>
            </a:extLst>
          </p:cNvPr>
          <p:cNvSpPr>
            <a:spLocks noGrp="1"/>
          </p:cNvSpPr>
          <p:nvPr>
            <p:ph idx="1"/>
          </p:nvPr>
        </p:nvSpPr>
        <p:spPr>
          <a:xfrm>
            <a:off x="838200" y="1382229"/>
            <a:ext cx="7629939" cy="5137150"/>
          </a:xfrm>
        </p:spPr>
        <p:txBody>
          <a:bodyPr>
            <a:normAutofit/>
          </a:bodyPr>
          <a:lstStyle/>
          <a:p>
            <a:pPr marL="0" indent="0">
              <a:buNone/>
            </a:pPr>
            <a:r>
              <a:rPr lang="en-US" sz="2000" dirty="0"/>
              <a:t>As the quality of AI-generated images improves, we can expect to reach a point where a model can reliably incorporate sponsored content into its output. For example, imagine a query such as </a:t>
            </a:r>
            <a:r>
              <a:rPr lang="en-US" sz="2000" i="1" dirty="0"/>
              <a:t>a well-lit cityscape with the ocean on the horizon</a:t>
            </a:r>
            <a:r>
              <a:rPr lang="en-US" sz="2000" dirty="0"/>
              <a:t>. A high-quality model could perhaps include a small billboard with the logo of a sponsor into the generated image.</a:t>
            </a:r>
          </a:p>
          <a:p>
            <a:pPr marL="0" indent="0">
              <a:buNone/>
            </a:pPr>
            <a:r>
              <a:rPr lang="en-US" sz="2000" dirty="0"/>
              <a:t>An alternative form of product placement could involve adding a tooltip link to images, where the link within the tooltip is that of a website whose products/services are relevant to the user.</a:t>
            </a:r>
          </a:p>
          <a:p>
            <a:pPr marL="0" indent="0">
              <a:buNone/>
            </a:pPr>
            <a:endParaRPr lang="en-US" sz="100" dirty="0"/>
          </a:p>
          <a:p>
            <a:pPr marL="0" indent="0">
              <a:buNone/>
            </a:pPr>
            <a:r>
              <a:rPr lang="en-US" sz="2000" b="1" dirty="0"/>
              <a:t>Key features</a:t>
            </a:r>
          </a:p>
          <a:p>
            <a:r>
              <a:rPr lang="en-US" sz="2000" dirty="0"/>
              <a:t>Advertisers auction for product placement in generated images (or per tooltip link), with the advertising space going to the highest bidder. </a:t>
            </a:r>
          </a:p>
          <a:p>
            <a:r>
              <a:rPr lang="en-US" sz="2000" dirty="0"/>
              <a:t>Advertisers must trust that the model will include their ad prominently and in a tasteful manner</a:t>
            </a:r>
          </a:p>
          <a:p>
            <a:pPr marL="0" indent="0">
              <a:buNone/>
            </a:pPr>
            <a:endParaRPr lang="en-US" sz="2000" dirty="0"/>
          </a:p>
        </p:txBody>
      </p:sp>
    </p:spTree>
    <p:extLst>
      <p:ext uri="{BB962C8B-B14F-4D97-AF65-F5344CB8AC3E}">
        <p14:creationId xmlns:p14="http://schemas.microsoft.com/office/powerpoint/2010/main" val="3105534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F8379E9-F3F0-4892-B646-44E6E1C15929}"/>
              </a:ext>
            </a:extLst>
          </p:cNvPr>
          <p:cNvSpPr txBox="1"/>
          <p:nvPr/>
        </p:nvSpPr>
        <p:spPr>
          <a:xfrm>
            <a:off x="6582229" y="2516884"/>
            <a:ext cx="5042577" cy="2031325"/>
          </a:xfrm>
          <a:prstGeom prst="rect">
            <a:avLst/>
          </a:prstGeom>
          <a:noFill/>
          <a:ln w="12700">
            <a:noFill/>
          </a:ln>
        </p:spPr>
        <p:txBody>
          <a:bodyPr wrap="square" rtlCol="0">
            <a:spAutoFit/>
          </a:bodyPr>
          <a:lstStyle/>
          <a:p>
            <a:r>
              <a:rPr lang="en-US" b="1" i="1" dirty="0">
                <a:solidFill>
                  <a:schemeClr val="bg1">
                    <a:lumMod val="50000"/>
                  </a:schemeClr>
                </a:solidFill>
                <a:latin typeface="Segoe UI" panose="020B0502040204020203" pitchFamily="34" charset="0"/>
                <a:cs typeface="Segoe UI" panose="020B0502040204020203" pitchFamily="34" charset="0"/>
              </a:rPr>
              <a:t>Item 4</a:t>
            </a:r>
            <a:r>
              <a:rPr lang="en-US" i="1" dirty="0">
                <a:solidFill>
                  <a:schemeClr val="bg1">
                    <a:lumMod val="50000"/>
                  </a:schemeClr>
                </a:solidFill>
                <a:latin typeface="Segoe UI" panose="020B0502040204020203" pitchFamily="34" charset="0"/>
                <a:cs typeface="Segoe UI" panose="020B0502040204020203" pitchFamily="34" charset="0"/>
              </a:rPr>
              <a:t>: Image generated by the DALL-E 2 model. The Coca-Cola logo is incorporated into the image by the model, retaining the result quality yet tastefully advertising a product.</a:t>
            </a:r>
          </a:p>
          <a:p>
            <a:endParaRPr lang="en-US" i="1" dirty="0">
              <a:solidFill>
                <a:schemeClr val="bg1">
                  <a:lumMod val="50000"/>
                </a:schemeClr>
              </a:solidFill>
              <a:latin typeface="Segoe UI" panose="020B0502040204020203" pitchFamily="34" charset="0"/>
              <a:cs typeface="Segoe UI" panose="020B0502040204020203" pitchFamily="34" charset="0"/>
            </a:endParaRPr>
          </a:p>
          <a:p>
            <a:r>
              <a:rPr lang="en-US" i="1" dirty="0">
                <a:solidFill>
                  <a:schemeClr val="bg1">
                    <a:lumMod val="50000"/>
                  </a:schemeClr>
                </a:solidFill>
                <a:latin typeface="Segoe UI" panose="020B0502040204020203" pitchFamily="34" charset="0"/>
                <a:cs typeface="Segoe UI" panose="020B0502040204020203" pitchFamily="34" charset="0"/>
              </a:rPr>
              <a:t>Query: A large group of people crossing a busy city road</a:t>
            </a:r>
            <a:endParaRPr lang="en-NG" i="1" dirty="0">
              <a:solidFill>
                <a:schemeClr val="bg1">
                  <a:lumMod val="50000"/>
                </a:schemeClr>
              </a:solidFill>
              <a:latin typeface="Segoe UI" panose="020B0502040204020203" pitchFamily="34" charset="0"/>
              <a:cs typeface="Segoe UI" panose="020B0502040204020203" pitchFamily="34" charset="0"/>
            </a:endParaRPr>
          </a:p>
        </p:txBody>
      </p:sp>
      <p:sp>
        <p:nvSpPr>
          <p:cNvPr id="14" name="Title 1">
            <a:extLst>
              <a:ext uri="{FF2B5EF4-FFF2-40B4-BE49-F238E27FC236}">
                <a16:creationId xmlns:a16="http://schemas.microsoft.com/office/drawing/2014/main" id="{E04A78D8-61DD-4580-956C-82115FD9607F}"/>
              </a:ext>
            </a:extLst>
          </p:cNvPr>
          <p:cNvSpPr>
            <a:spLocks noGrp="1"/>
          </p:cNvSpPr>
          <p:nvPr>
            <p:ph type="title"/>
          </p:nvPr>
        </p:nvSpPr>
        <p:spPr>
          <a:xfrm>
            <a:off x="762000" y="603021"/>
            <a:ext cx="4141763" cy="643863"/>
          </a:xfrm>
        </p:spPr>
        <p:txBody>
          <a:bodyPr>
            <a:normAutofit/>
          </a:bodyPr>
          <a:lstStyle/>
          <a:p>
            <a:r>
              <a:rPr lang="en-US" sz="4000" dirty="0">
                <a:solidFill>
                  <a:schemeClr val="accent5">
                    <a:lumMod val="75000"/>
                  </a:schemeClr>
                </a:solidFill>
                <a:latin typeface="Roboto" panose="02000000000000000000" pitchFamily="2" charset="0"/>
                <a:ea typeface="Roboto" panose="02000000000000000000" pitchFamily="2" charset="0"/>
              </a:rPr>
              <a:t>Demo</a:t>
            </a:r>
            <a:endParaRPr lang="en-NG" sz="4000" dirty="0">
              <a:solidFill>
                <a:schemeClr val="accent5">
                  <a:lumMod val="75000"/>
                </a:schemeClr>
              </a:solidFill>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9A80D47E-0C12-4166-9002-4D2A29C85A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765" y="1431234"/>
            <a:ext cx="5148470" cy="4964119"/>
          </a:xfrm>
          <a:prstGeom prst="rect">
            <a:avLst/>
          </a:prstGeom>
          <a:ln w="12700">
            <a:solidFill>
              <a:schemeClr val="tx1"/>
            </a:solidFill>
          </a:ln>
        </p:spPr>
      </p:pic>
    </p:spTree>
    <p:extLst>
      <p:ext uri="{BB962C8B-B14F-4D97-AF65-F5344CB8AC3E}">
        <p14:creationId xmlns:p14="http://schemas.microsoft.com/office/powerpoint/2010/main" val="1568855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6B69D0-A4A3-4DCF-820E-E691E5EE47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957" y="1362540"/>
            <a:ext cx="5195345" cy="5000156"/>
          </a:xfrm>
          <a:prstGeom prst="rect">
            <a:avLst/>
          </a:prstGeom>
          <a:ln w="12700">
            <a:solidFill>
              <a:schemeClr val="tx1"/>
            </a:solidFill>
          </a:ln>
        </p:spPr>
      </p:pic>
      <p:sp>
        <p:nvSpPr>
          <p:cNvPr id="8" name="TextBox 7">
            <a:extLst>
              <a:ext uri="{FF2B5EF4-FFF2-40B4-BE49-F238E27FC236}">
                <a16:creationId xmlns:a16="http://schemas.microsoft.com/office/drawing/2014/main" id="{BF8379E9-F3F0-4892-B646-44E6E1C15929}"/>
              </a:ext>
            </a:extLst>
          </p:cNvPr>
          <p:cNvSpPr txBox="1"/>
          <p:nvPr/>
        </p:nvSpPr>
        <p:spPr>
          <a:xfrm>
            <a:off x="6275557" y="2108292"/>
            <a:ext cx="5042577" cy="1754326"/>
          </a:xfrm>
          <a:prstGeom prst="rect">
            <a:avLst/>
          </a:prstGeom>
          <a:noFill/>
          <a:ln w="12700">
            <a:noFill/>
          </a:ln>
        </p:spPr>
        <p:txBody>
          <a:bodyPr wrap="square" rtlCol="0">
            <a:spAutoFit/>
          </a:bodyPr>
          <a:lstStyle/>
          <a:p>
            <a:r>
              <a:rPr lang="en-US" b="1" i="1" dirty="0">
                <a:solidFill>
                  <a:schemeClr val="bg1">
                    <a:lumMod val="50000"/>
                  </a:schemeClr>
                </a:solidFill>
                <a:latin typeface="Segoe UI" panose="020B0502040204020203" pitchFamily="34" charset="0"/>
                <a:cs typeface="Segoe UI" panose="020B0502040204020203" pitchFamily="34" charset="0"/>
              </a:rPr>
              <a:t>Item 5</a:t>
            </a:r>
            <a:r>
              <a:rPr lang="en-US" i="1" dirty="0">
                <a:solidFill>
                  <a:schemeClr val="bg1">
                    <a:lumMod val="50000"/>
                  </a:schemeClr>
                </a:solidFill>
                <a:latin typeface="Segoe UI" panose="020B0502040204020203" pitchFamily="34" charset="0"/>
                <a:cs typeface="Segoe UI" panose="020B0502040204020203" pitchFamily="34" charset="0"/>
              </a:rPr>
              <a:t>: Image generated by the DALL-E 2 model. The tooltip link directs the user to a real-estate agent’s website if clicked. When the image is downloaded, the tooltip is hidden.</a:t>
            </a:r>
          </a:p>
          <a:p>
            <a:endParaRPr lang="en-US" i="1" dirty="0">
              <a:solidFill>
                <a:schemeClr val="bg1">
                  <a:lumMod val="50000"/>
                </a:schemeClr>
              </a:solidFill>
              <a:latin typeface="Segoe UI" panose="020B0502040204020203" pitchFamily="34" charset="0"/>
              <a:cs typeface="Segoe UI" panose="020B0502040204020203" pitchFamily="34" charset="0"/>
            </a:endParaRPr>
          </a:p>
          <a:p>
            <a:r>
              <a:rPr lang="en-US" i="1" dirty="0">
                <a:solidFill>
                  <a:schemeClr val="bg1">
                    <a:lumMod val="50000"/>
                  </a:schemeClr>
                </a:solidFill>
                <a:latin typeface="Segoe UI" panose="020B0502040204020203" pitchFamily="34" charset="0"/>
                <a:cs typeface="Segoe UI" panose="020B0502040204020203" pitchFamily="34" charset="0"/>
              </a:rPr>
              <a:t>Query: A picture of a blue house put up for sale</a:t>
            </a:r>
            <a:endParaRPr lang="en-NG" i="1" dirty="0">
              <a:solidFill>
                <a:schemeClr val="bg1">
                  <a:lumMod val="50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829B3955-667E-4257-8FCF-8439EC896C54}"/>
              </a:ext>
            </a:extLst>
          </p:cNvPr>
          <p:cNvGrpSpPr/>
          <p:nvPr/>
        </p:nvGrpSpPr>
        <p:grpSpPr>
          <a:xfrm>
            <a:off x="1655967" y="3184432"/>
            <a:ext cx="1536435" cy="489135"/>
            <a:chOff x="4248932" y="3502636"/>
            <a:chExt cx="1536435" cy="489135"/>
          </a:xfrm>
        </p:grpSpPr>
        <p:sp>
          <p:nvSpPr>
            <p:cNvPr id="10" name="Speech Bubble: Rectangle with Corners Rounded 9">
              <a:extLst>
                <a:ext uri="{FF2B5EF4-FFF2-40B4-BE49-F238E27FC236}">
                  <a16:creationId xmlns:a16="http://schemas.microsoft.com/office/drawing/2014/main" id="{6EB5890D-C752-4F51-B600-49B00BABF396}"/>
                </a:ext>
              </a:extLst>
            </p:cNvPr>
            <p:cNvSpPr/>
            <p:nvPr/>
          </p:nvSpPr>
          <p:spPr>
            <a:xfrm>
              <a:off x="4248932" y="3502636"/>
              <a:ext cx="1374775" cy="489135"/>
            </a:xfrm>
            <a:prstGeom prst="wedgeRoundRectCallout">
              <a:avLst>
                <a:gd name="adj1" fmla="val -19975"/>
                <a:gd name="adj2" fmla="val -75552"/>
                <a:gd name="adj3" fmla="val 16667"/>
              </a:avLst>
            </a:prstGeom>
            <a:solidFill>
              <a:schemeClr val="bg1">
                <a:alpha val="70000"/>
              </a:schemeClr>
            </a:solidFill>
            <a:ln w="12700">
              <a:noFill/>
            </a:ln>
            <a:effectLst>
              <a:outerShdw blurRad="50800" dist="38100" dir="5400000" algn="t"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p>
          </p:txBody>
        </p:sp>
        <p:sp>
          <p:nvSpPr>
            <p:cNvPr id="13" name="TextBox 12">
              <a:extLst>
                <a:ext uri="{FF2B5EF4-FFF2-40B4-BE49-F238E27FC236}">
                  <a16:creationId xmlns:a16="http://schemas.microsoft.com/office/drawing/2014/main" id="{A59C4409-30A0-4683-91B6-A55BE651537C}"/>
                </a:ext>
              </a:extLst>
            </p:cNvPr>
            <p:cNvSpPr txBox="1"/>
            <p:nvPr/>
          </p:nvSpPr>
          <p:spPr>
            <a:xfrm>
              <a:off x="4270891" y="3539454"/>
              <a:ext cx="1514476" cy="415498"/>
            </a:xfrm>
            <a:prstGeom prst="rect">
              <a:avLst/>
            </a:prstGeom>
            <a:noFill/>
          </p:spPr>
          <p:txBody>
            <a:bodyPr wrap="square" rtlCol="0">
              <a:spAutoFit/>
            </a:bodyPr>
            <a:lstStyle/>
            <a:p>
              <a:r>
                <a:rPr lang="en-US" sz="1050" i="1" dirty="0">
                  <a:solidFill>
                    <a:srgbClr val="0070C0"/>
                  </a:solidFill>
                </a:rPr>
                <a:t>HRM Properties </a:t>
              </a:r>
              <a:r>
                <a:rPr lang="en-US" sz="1050" i="1" dirty="0"/>
                <a:t>is selling homes like this!</a:t>
              </a:r>
              <a:endParaRPr lang="en-NG" sz="1050" i="1" dirty="0"/>
            </a:p>
          </p:txBody>
        </p:sp>
      </p:grpSp>
      <p:sp>
        <p:nvSpPr>
          <p:cNvPr id="14" name="Title 1">
            <a:extLst>
              <a:ext uri="{FF2B5EF4-FFF2-40B4-BE49-F238E27FC236}">
                <a16:creationId xmlns:a16="http://schemas.microsoft.com/office/drawing/2014/main" id="{E04A78D8-61DD-4580-956C-82115FD9607F}"/>
              </a:ext>
            </a:extLst>
          </p:cNvPr>
          <p:cNvSpPr>
            <a:spLocks noGrp="1"/>
          </p:cNvSpPr>
          <p:nvPr>
            <p:ph type="title"/>
          </p:nvPr>
        </p:nvSpPr>
        <p:spPr>
          <a:xfrm>
            <a:off x="736461" y="571502"/>
            <a:ext cx="4141763" cy="643863"/>
          </a:xfrm>
        </p:spPr>
        <p:txBody>
          <a:bodyPr>
            <a:normAutofit/>
          </a:bodyPr>
          <a:lstStyle/>
          <a:p>
            <a:r>
              <a:rPr lang="en-US" sz="4000" dirty="0">
                <a:solidFill>
                  <a:schemeClr val="accent5">
                    <a:lumMod val="75000"/>
                  </a:schemeClr>
                </a:solidFill>
                <a:latin typeface="Roboto" panose="02000000000000000000" pitchFamily="2" charset="0"/>
                <a:ea typeface="Roboto" panose="02000000000000000000" pitchFamily="2" charset="0"/>
              </a:rPr>
              <a:t>Demo</a:t>
            </a:r>
            <a:endParaRPr lang="en-NG" sz="4000" dirty="0">
              <a:solidFill>
                <a:schemeClr val="accent5">
                  <a:lumMod val="75000"/>
                </a:schemeClr>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566106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1D86B78-929F-435D-A39E-A7C114B352E7}"/>
              </a:ext>
            </a:extLst>
          </p:cNvPr>
          <p:cNvSpPr>
            <a:spLocks noGrp="1"/>
          </p:cNvSpPr>
          <p:nvPr>
            <p:ph type="title"/>
          </p:nvPr>
        </p:nvSpPr>
        <p:spPr>
          <a:xfrm>
            <a:off x="838200" y="365125"/>
            <a:ext cx="10515600" cy="1325563"/>
          </a:xfrm>
        </p:spPr>
        <p:txBody>
          <a:bodyPr>
            <a:normAutofit/>
          </a:bodyPr>
          <a:lstStyle/>
          <a:p>
            <a:r>
              <a:rPr lang="en-US" sz="4000" dirty="0">
                <a:solidFill>
                  <a:schemeClr val="accent5">
                    <a:lumMod val="75000"/>
                  </a:schemeClr>
                </a:solidFill>
                <a:latin typeface="Roboto" panose="02000000000000000000" pitchFamily="2" charset="0"/>
                <a:ea typeface="Roboto" panose="02000000000000000000" pitchFamily="2" charset="0"/>
              </a:rPr>
              <a:t>3. Subscriptions</a:t>
            </a:r>
            <a:endParaRPr lang="en-NG" sz="4000" dirty="0">
              <a:solidFill>
                <a:schemeClr val="accent5">
                  <a:lumMod val="75000"/>
                </a:schemeClr>
              </a:solidFill>
              <a:latin typeface="Roboto" panose="02000000000000000000" pitchFamily="2" charset="0"/>
              <a:ea typeface="Roboto" panose="02000000000000000000" pitchFamily="2" charset="0"/>
            </a:endParaRPr>
          </a:p>
        </p:txBody>
      </p:sp>
      <p:sp>
        <p:nvSpPr>
          <p:cNvPr id="6" name="Content Placeholder 5">
            <a:extLst>
              <a:ext uri="{FF2B5EF4-FFF2-40B4-BE49-F238E27FC236}">
                <a16:creationId xmlns:a16="http://schemas.microsoft.com/office/drawing/2014/main" id="{9B045BC7-10F6-4D2C-BFF7-B7EE84C55CFE}"/>
              </a:ext>
            </a:extLst>
          </p:cNvPr>
          <p:cNvSpPr>
            <a:spLocks noGrp="1"/>
          </p:cNvSpPr>
          <p:nvPr>
            <p:ph idx="1"/>
          </p:nvPr>
        </p:nvSpPr>
        <p:spPr>
          <a:xfrm>
            <a:off x="838200" y="1382229"/>
            <a:ext cx="8266043" cy="5137150"/>
          </a:xfrm>
        </p:spPr>
        <p:txBody>
          <a:bodyPr>
            <a:normAutofit/>
          </a:bodyPr>
          <a:lstStyle/>
          <a:p>
            <a:pPr marL="0" indent="0">
              <a:buNone/>
            </a:pPr>
            <a:r>
              <a:rPr lang="en-US" sz="2000" dirty="0"/>
              <a:t>Many organizations such as high schools, universities and businesses lack a centralized data platform. Critical information is often hidden away on someone’s laptop or lost in a sea of unrelated data. An AI-powered solution that allows users to quickly retrieve this sort of information could solve this problem. A subscription model, where higher prices provide better services/more advanced features, is a viable monetization opportunity.</a:t>
            </a:r>
          </a:p>
          <a:p>
            <a:pPr marL="0" indent="0">
              <a:buNone/>
            </a:pPr>
            <a:endParaRPr lang="en-US" sz="100" dirty="0"/>
          </a:p>
          <a:p>
            <a:pPr marL="0" indent="0">
              <a:buNone/>
            </a:pPr>
            <a:r>
              <a:rPr lang="en-US" sz="2000" b="1" dirty="0"/>
              <a:t>Key characteristics</a:t>
            </a:r>
          </a:p>
          <a:p>
            <a:r>
              <a:rPr lang="en-US" sz="2000" dirty="0"/>
              <a:t>Schools and businesses pay for access to a centralized information management system. Students can be given access to a school’s chatbot, which could serve as a complement to the school’s portal/website. The subscription fee is paid by the institution</a:t>
            </a:r>
          </a:p>
          <a:p>
            <a:r>
              <a:rPr lang="en-US" sz="2000" dirty="0"/>
              <a:t>Data hosting, customer service and customization could also be included in a subscription plan</a:t>
            </a:r>
          </a:p>
          <a:p>
            <a:r>
              <a:rPr lang="en-US" sz="2000" dirty="0"/>
              <a:t>Pricing plans could also be created for individual users</a:t>
            </a:r>
          </a:p>
        </p:txBody>
      </p:sp>
    </p:spTree>
    <p:extLst>
      <p:ext uri="{BB962C8B-B14F-4D97-AF65-F5344CB8AC3E}">
        <p14:creationId xmlns:p14="http://schemas.microsoft.com/office/powerpoint/2010/main" val="3195860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1D86B78-929F-435D-A39E-A7C114B352E7}"/>
              </a:ext>
            </a:extLst>
          </p:cNvPr>
          <p:cNvSpPr>
            <a:spLocks noGrp="1"/>
          </p:cNvSpPr>
          <p:nvPr>
            <p:ph type="title"/>
          </p:nvPr>
        </p:nvSpPr>
        <p:spPr>
          <a:xfrm>
            <a:off x="838200" y="709679"/>
            <a:ext cx="10515600" cy="681797"/>
          </a:xfrm>
        </p:spPr>
        <p:txBody>
          <a:bodyPr>
            <a:normAutofit/>
          </a:bodyPr>
          <a:lstStyle/>
          <a:p>
            <a:r>
              <a:rPr lang="en-US" sz="4000" dirty="0">
                <a:solidFill>
                  <a:schemeClr val="accent5">
                    <a:lumMod val="75000"/>
                  </a:schemeClr>
                </a:solidFill>
                <a:latin typeface="Roboto" panose="02000000000000000000" pitchFamily="2" charset="0"/>
                <a:ea typeface="Roboto" panose="02000000000000000000" pitchFamily="2" charset="0"/>
              </a:rPr>
              <a:t>4. AI-assisted learning</a:t>
            </a:r>
            <a:endParaRPr lang="en-NG" sz="4000" dirty="0">
              <a:solidFill>
                <a:schemeClr val="accent5">
                  <a:lumMod val="75000"/>
                </a:schemeClr>
              </a:solidFill>
              <a:latin typeface="Roboto" panose="02000000000000000000" pitchFamily="2" charset="0"/>
              <a:ea typeface="Roboto" panose="02000000000000000000" pitchFamily="2" charset="0"/>
            </a:endParaRPr>
          </a:p>
        </p:txBody>
      </p:sp>
      <p:sp>
        <p:nvSpPr>
          <p:cNvPr id="6" name="Content Placeholder 5">
            <a:extLst>
              <a:ext uri="{FF2B5EF4-FFF2-40B4-BE49-F238E27FC236}">
                <a16:creationId xmlns:a16="http://schemas.microsoft.com/office/drawing/2014/main" id="{9B045BC7-10F6-4D2C-BFF7-B7EE84C55CFE}"/>
              </a:ext>
            </a:extLst>
          </p:cNvPr>
          <p:cNvSpPr>
            <a:spLocks noGrp="1"/>
          </p:cNvSpPr>
          <p:nvPr>
            <p:ph idx="1"/>
          </p:nvPr>
        </p:nvSpPr>
        <p:spPr>
          <a:xfrm>
            <a:off x="838200" y="1382229"/>
            <a:ext cx="8266043" cy="5137150"/>
          </a:xfrm>
        </p:spPr>
        <p:txBody>
          <a:bodyPr>
            <a:normAutofit/>
          </a:bodyPr>
          <a:lstStyle/>
          <a:p>
            <a:pPr marL="0" indent="0">
              <a:buNone/>
            </a:pPr>
            <a:r>
              <a:rPr lang="en-US" sz="2000" dirty="0"/>
              <a:t>The generative and explanatory powers of modern AI models could also be leveraged (for a fee) in schools. This could include generating practice question sets centered around the needs of a particular student, creating custom diagrams and images to aid visual learning, quick grading, and explaining difficult concepts using easy-to-digest language. </a:t>
            </a:r>
            <a:endParaRPr lang="en-US" sz="100" dirty="0"/>
          </a:p>
          <a:p>
            <a:pPr marL="0" indent="0">
              <a:buNone/>
            </a:pPr>
            <a:r>
              <a:rPr lang="en-US" sz="2000" b="1" dirty="0"/>
              <a:t>Key characteristics</a:t>
            </a:r>
          </a:p>
          <a:p>
            <a:r>
              <a:rPr lang="en-US" sz="2000" dirty="0"/>
              <a:t>An AI training platform is made available to every student, and is paid for by the school/organization.</a:t>
            </a:r>
          </a:p>
          <a:p>
            <a:r>
              <a:rPr lang="en-US" sz="2000" dirty="0"/>
              <a:t>This system could also be extended to large organizations to help facilitate the onboarding process.</a:t>
            </a:r>
          </a:p>
        </p:txBody>
      </p:sp>
    </p:spTree>
    <p:extLst>
      <p:ext uri="{BB962C8B-B14F-4D97-AF65-F5344CB8AC3E}">
        <p14:creationId xmlns:p14="http://schemas.microsoft.com/office/powerpoint/2010/main" val="181726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1D86B78-929F-435D-A39E-A7C114B352E7}"/>
              </a:ext>
            </a:extLst>
          </p:cNvPr>
          <p:cNvSpPr>
            <a:spLocks noGrp="1"/>
          </p:cNvSpPr>
          <p:nvPr>
            <p:ph type="title"/>
          </p:nvPr>
        </p:nvSpPr>
        <p:spPr>
          <a:xfrm>
            <a:off x="838200" y="709679"/>
            <a:ext cx="10515600" cy="681797"/>
          </a:xfrm>
        </p:spPr>
        <p:txBody>
          <a:bodyPr>
            <a:normAutofit/>
          </a:bodyPr>
          <a:lstStyle/>
          <a:p>
            <a:r>
              <a:rPr lang="en-US" sz="4000" dirty="0">
                <a:solidFill>
                  <a:schemeClr val="accent5">
                    <a:lumMod val="75000"/>
                  </a:schemeClr>
                </a:solidFill>
                <a:latin typeface="Roboto" panose="02000000000000000000" pitchFamily="2" charset="0"/>
                <a:ea typeface="Roboto" panose="02000000000000000000" pitchFamily="2" charset="0"/>
              </a:rPr>
              <a:t>5. Consulting</a:t>
            </a:r>
            <a:endParaRPr lang="en-NG" sz="4000" dirty="0">
              <a:solidFill>
                <a:schemeClr val="accent5">
                  <a:lumMod val="75000"/>
                </a:schemeClr>
              </a:solidFill>
              <a:latin typeface="Roboto" panose="02000000000000000000" pitchFamily="2" charset="0"/>
              <a:ea typeface="Roboto" panose="02000000000000000000" pitchFamily="2" charset="0"/>
            </a:endParaRPr>
          </a:p>
        </p:txBody>
      </p:sp>
      <p:sp>
        <p:nvSpPr>
          <p:cNvPr id="6" name="Content Placeholder 5">
            <a:extLst>
              <a:ext uri="{FF2B5EF4-FFF2-40B4-BE49-F238E27FC236}">
                <a16:creationId xmlns:a16="http://schemas.microsoft.com/office/drawing/2014/main" id="{9B045BC7-10F6-4D2C-BFF7-B7EE84C55CFE}"/>
              </a:ext>
            </a:extLst>
          </p:cNvPr>
          <p:cNvSpPr>
            <a:spLocks noGrp="1"/>
          </p:cNvSpPr>
          <p:nvPr>
            <p:ph idx="1"/>
          </p:nvPr>
        </p:nvSpPr>
        <p:spPr>
          <a:xfrm>
            <a:off x="838200" y="1382229"/>
            <a:ext cx="8266043" cy="5137150"/>
          </a:xfrm>
        </p:spPr>
        <p:txBody>
          <a:bodyPr>
            <a:normAutofit/>
          </a:bodyPr>
          <a:lstStyle/>
          <a:p>
            <a:pPr marL="0" indent="0">
              <a:buNone/>
            </a:pPr>
            <a:r>
              <a:rPr lang="en-US" sz="2000" dirty="0"/>
              <a:t>Many schools and organizations lack the knowledge to properly integrate AI tools and services into their operations. A consulting service could (for a fee, of course) provide guidance and technical information to its clients, identifying the parts of their workflow in which AI could be beneficial, and helping them set up these tools.</a:t>
            </a:r>
          </a:p>
          <a:p>
            <a:pPr marL="0" indent="0">
              <a:buNone/>
            </a:pPr>
            <a:r>
              <a:rPr lang="en-US" sz="2000" b="1" dirty="0"/>
              <a:t>Key characteristics</a:t>
            </a:r>
          </a:p>
          <a:p>
            <a:r>
              <a:rPr lang="en-US" sz="2000" dirty="0"/>
              <a:t>Companies pay the consulting firm to set up and integrate AI tools</a:t>
            </a:r>
          </a:p>
          <a:p>
            <a:r>
              <a:rPr lang="en-US" sz="2000" dirty="0"/>
              <a:t>The consulting firm implements custom AI solutions, recommends platforms, and helps integrate the AI into the clients daily operations.</a:t>
            </a:r>
          </a:p>
          <a:p>
            <a:endParaRPr lang="en-US" sz="2000" dirty="0"/>
          </a:p>
        </p:txBody>
      </p:sp>
    </p:spTree>
    <p:extLst>
      <p:ext uri="{BB962C8B-B14F-4D97-AF65-F5344CB8AC3E}">
        <p14:creationId xmlns:p14="http://schemas.microsoft.com/office/powerpoint/2010/main" val="1500159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D80623-B44A-4DE4-A490-C4033161F043}"/>
              </a:ext>
            </a:extLst>
          </p:cNvPr>
          <p:cNvSpPr txBox="1"/>
          <p:nvPr/>
        </p:nvSpPr>
        <p:spPr>
          <a:xfrm>
            <a:off x="3167743" y="2485146"/>
            <a:ext cx="5856514" cy="1569660"/>
          </a:xfrm>
          <a:prstGeom prst="rect">
            <a:avLst/>
          </a:prstGeom>
          <a:noFill/>
        </p:spPr>
        <p:txBody>
          <a:bodyPr wrap="square" rtlCol="0">
            <a:spAutoFit/>
          </a:bodyPr>
          <a:lstStyle/>
          <a:p>
            <a:r>
              <a:rPr lang="en-US" sz="9600" dirty="0">
                <a:gradFill>
                  <a:gsLst>
                    <a:gs pos="49000">
                      <a:srgbClr val="4B91D1"/>
                    </a:gs>
                    <a:gs pos="0">
                      <a:srgbClr val="669CCE"/>
                    </a:gs>
                    <a:gs pos="100000">
                      <a:schemeClr val="accent5">
                        <a:lumMod val="75000"/>
                      </a:schemeClr>
                    </a:gs>
                  </a:gsLst>
                  <a:lin ang="5400000" scaled="1"/>
                </a:gradFill>
                <a:effectLst>
                  <a:outerShdw blurRad="50800" dist="38100" dir="5400000" algn="t" rotWithShape="0">
                    <a:prstClr val="black">
                      <a:alpha val="40000"/>
                    </a:prstClr>
                  </a:outerShdw>
                </a:effectLst>
              </a:rPr>
              <a:t>Thank you!</a:t>
            </a:r>
            <a:endParaRPr lang="en-NG" sz="9600" dirty="0">
              <a:gradFill>
                <a:gsLst>
                  <a:gs pos="49000">
                    <a:srgbClr val="4B91D1"/>
                  </a:gs>
                  <a:gs pos="0">
                    <a:srgbClr val="669CCE"/>
                  </a:gs>
                  <a:gs pos="100000">
                    <a:schemeClr val="accent5">
                      <a:lumMod val="75000"/>
                    </a:schemeClr>
                  </a:gs>
                </a:gsLst>
                <a:lin ang="5400000" scaled="1"/>
              </a:gra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2048921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5D4E-3264-476F-9E17-9A295FF6C031}"/>
              </a:ext>
            </a:extLst>
          </p:cNvPr>
          <p:cNvSpPr>
            <a:spLocks noGrp="1"/>
          </p:cNvSpPr>
          <p:nvPr>
            <p:ph type="title"/>
          </p:nvPr>
        </p:nvSpPr>
        <p:spPr/>
        <p:txBody>
          <a:bodyPr/>
          <a:lstStyle/>
          <a:p>
            <a:r>
              <a:rPr lang="en-US" dirty="0">
                <a:solidFill>
                  <a:schemeClr val="accent5">
                    <a:lumMod val="75000"/>
                  </a:schemeClr>
                </a:solidFill>
                <a:latin typeface="Roboto" panose="02000000000000000000" pitchFamily="2" charset="0"/>
                <a:ea typeface="Roboto" panose="02000000000000000000" pitchFamily="2" charset="0"/>
              </a:rPr>
              <a:t>Introduction</a:t>
            </a:r>
            <a:endParaRPr lang="en-NG" dirty="0">
              <a:solidFill>
                <a:schemeClr val="accent5">
                  <a:lumMod val="75000"/>
                </a:schemeClr>
              </a:solidFill>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C40BCA63-43C8-400C-A41F-213084A8032F}"/>
              </a:ext>
            </a:extLst>
          </p:cNvPr>
          <p:cNvSpPr>
            <a:spLocks noGrp="1"/>
          </p:cNvSpPr>
          <p:nvPr>
            <p:ph idx="1"/>
          </p:nvPr>
        </p:nvSpPr>
        <p:spPr>
          <a:xfrm>
            <a:off x="838200" y="1454565"/>
            <a:ext cx="8213034" cy="4840218"/>
          </a:xfrm>
        </p:spPr>
        <p:txBody>
          <a:bodyPr>
            <a:normAutofit/>
          </a:bodyPr>
          <a:lstStyle/>
          <a:p>
            <a:pPr marL="0" indent="0">
              <a:buNone/>
            </a:pPr>
            <a:r>
              <a:rPr lang="en-US" sz="2000" dirty="0"/>
              <a:t>Artificial intelligence (AI) is perhaps the most revolutionary technology of the past decade. Intelligent machines trained on large amounts of human-generated data are now able to respond to text prompts, generate new images and artworks, participate in real human conversations, parse and reformat data, write poetry and so much more.</a:t>
            </a:r>
          </a:p>
          <a:p>
            <a:pPr marL="0" indent="0">
              <a:buNone/>
            </a:pPr>
            <a:endParaRPr lang="en-US" sz="100" dirty="0"/>
          </a:p>
          <a:p>
            <a:pPr marL="0" indent="0">
              <a:buNone/>
            </a:pPr>
            <a:r>
              <a:rPr lang="en-US" sz="2000" dirty="0"/>
              <a:t>What remains to be developed is a strategy that can reliably generate revenue from these models, enabling them to cover the costs of their training and development. A proven monetization model will also encourage businesses to compete in terms of quality and usability, thereby accelerating the rate of progress even more.</a:t>
            </a:r>
          </a:p>
          <a:p>
            <a:pPr marL="0" indent="0">
              <a:buNone/>
            </a:pPr>
            <a:endParaRPr lang="en-US" sz="100" dirty="0"/>
          </a:p>
          <a:p>
            <a:pPr marL="0" indent="0">
              <a:buNone/>
            </a:pPr>
            <a:r>
              <a:rPr lang="en-US" sz="2000" dirty="0"/>
              <a:t>This presentation delves deep into the cost structures of AI-focused businesses, the key expenses, and also explores several revenue generation opportunities centered around modern AI models.</a:t>
            </a:r>
          </a:p>
        </p:txBody>
      </p:sp>
    </p:spTree>
    <p:extLst>
      <p:ext uri="{BB962C8B-B14F-4D97-AF65-F5344CB8AC3E}">
        <p14:creationId xmlns:p14="http://schemas.microsoft.com/office/powerpoint/2010/main" val="2810772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F3C530-2E04-4958-A1D9-B237CBB88596}"/>
              </a:ext>
            </a:extLst>
          </p:cNvPr>
          <p:cNvGrpSpPr/>
          <p:nvPr/>
        </p:nvGrpSpPr>
        <p:grpSpPr>
          <a:xfrm>
            <a:off x="1134165" y="1858281"/>
            <a:ext cx="4970669" cy="769441"/>
            <a:chOff x="1250501" y="2235414"/>
            <a:chExt cx="3051557" cy="1113573"/>
          </a:xfrm>
        </p:grpSpPr>
        <p:sp>
          <p:nvSpPr>
            <p:cNvPr id="5" name="TextBox 4">
              <a:extLst>
                <a:ext uri="{FF2B5EF4-FFF2-40B4-BE49-F238E27FC236}">
                  <a16:creationId xmlns:a16="http://schemas.microsoft.com/office/drawing/2014/main" id="{6636B035-49BF-44C3-BFCE-7AE6B0FB83BA}"/>
                </a:ext>
              </a:extLst>
            </p:cNvPr>
            <p:cNvSpPr txBox="1"/>
            <p:nvPr/>
          </p:nvSpPr>
          <p:spPr>
            <a:xfrm>
              <a:off x="2326114" y="2372978"/>
              <a:ext cx="1975944" cy="846315"/>
            </a:xfrm>
            <a:prstGeom prst="rect">
              <a:avLst/>
            </a:prstGeom>
            <a:noFill/>
          </p:spPr>
          <p:txBody>
            <a:bodyPr wrap="square" rtlCol="0">
              <a:spAutoFit/>
            </a:bodyPr>
            <a:lstStyle/>
            <a:p>
              <a:r>
                <a:rPr lang="en-US" sz="1600" dirty="0">
                  <a:solidFill>
                    <a:schemeClr val="tx1">
                      <a:lumMod val="75000"/>
                      <a:lumOff val="25000"/>
                    </a:schemeClr>
                  </a:solidFill>
                </a:rPr>
                <a:t>Worldwide private investment in AI startups in 2021 (</a:t>
              </a:r>
              <a:r>
                <a:rPr lang="en-US" sz="1600" dirty="0">
                  <a:solidFill>
                    <a:schemeClr val="accent5">
                      <a:lumMod val="75000"/>
                    </a:schemeClr>
                  </a:solidFill>
                  <a:hlinkClick r:id="rId2">
                    <a:extLst>
                      <a:ext uri="{A12FA001-AC4F-418D-AE19-62706E023703}">
                        <ahyp:hlinkClr xmlns:ahyp="http://schemas.microsoft.com/office/drawing/2018/hyperlinkcolor" val="tx"/>
                      </a:ext>
                    </a:extLst>
                  </a:hlinkClick>
                </a:rPr>
                <a:t>CB Insights</a:t>
              </a:r>
              <a:r>
                <a:rPr lang="en-US" sz="1600" dirty="0">
                  <a:solidFill>
                    <a:schemeClr val="tx1">
                      <a:lumMod val="75000"/>
                      <a:lumOff val="25000"/>
                    </a:schemeClr>
                  </a:solidFill>
                </a:rPr>
                <a:t>)</a:t>
              </a:r>
              <a:endParaRPr lang="en-NG" sz="1600" dirty="0">
                <a:solidFill>
                  <a:schemeClr val="tx1">
                    <a:lumMod val="75000"/>
                    <a:lumOff val="25000"/>
                  </a:schemeClr>
                </a:solidFill>
              </a:endParaRPr>
            </a:p>
          </p:txBody>
        </p:sp>
        <p:sp>
          <p:nvSpPr>
            <p:cNvPr id="6" name="TextBox 5">
              <a:extLst>
                <a:ext uri="{FF2B5EF4-FFF2-40B4-BE49-F238E27FC236}">
                  <a16:creationId xmlns:a16="http://schemas.microsoft.com/office/drawing/2014/main" id="{3C858EBE-043C-4262-AA59-AEDAD3CBBBF9}"/>
                </a:ext>
              </a:extLst>
            </p:cNvPr>
            <p:cNvSpPr txBox="1"/>
            <p:nvPr/>
          </p:nvSpPr>
          <p:spPr>
            <a:xfrm>
              <a:off x="1250501" y="2235414"/>
              <a:ext cx="1195945" cy="1113573"/>
            </a:xfrm>
            <a:prstGeom prst="rect">
              <a:avLst/>
            </a:prstGeom>
            <a:noFill/>
          </p:spPr>
          <p:txBody>
            <a:bodyPr wrap="square" rtlCol="0">
              <a:spAutoFit/>
            </a:bodyPr>
            <a:lstStyle/>
            <a:p>
              <a:r>
                <a:rPr lang="en-US" sz="4400" b="1" dirty="0">
                  <a:solidFill>
                    <a:schemeClr val="accent5">
                      <a:lumMod val="75000"/>
                    </a:schemeClr>
                  </a:solidFill>
                  <a:effectLst>
                    <a:outerShdw blurRad="50800" dist="38100" dir="13500000" algn="br" rotWithShape="0">
                      <a:prstClr val="black">
                        <a:alpha val="40000"/>
                      </a:prstClr>
                    </a:outerShdw>
                  </a:effectLst>
                  <a:latin typeface="Roboto" panose="02000000000000000000" pitchFamily="2" charset="0"/>
                  <a:ea typeface="Roboto" panose="02000000000000000000" pitchFamily="2" charset="0"/>
                </a:rPr>
                <a:t>$66B+</a:t>
              </a:r>
              <a:endParaRPr lang="en-NG" sz="4400" b="1" dirty="0">
                <a:solidFill>
                  <a:schemeClr val="accent5">
                    <a:lumMod val="75000"/>
                  </a:schemeClr>
                </a:solidFill>
                <a:effectLst>
                  <a:outerShdw blurRad="50800" dist="38100" dir="13500000" algn="br" rotWithShape="0">
                    <a:prstClr val="black">
                      <a:alpha val="40000"/>
                    </a:prstClr>
                  </a:outerShdw>
                </a:effectLst>
                <a:latin typeface="Roboto" panose="02000000000000000000" pitchFamily="2" charset="0"/>
                <a:ea typeface="Roboto" panose="02000000000000000000" pitchFamily="2" charset="0"/>
              </a:endParaRPr>
            </a:p>
          </p:txBody>
        </p:sp>
      </p:grpSp>
      <p:grpSp>
        <p:nvGrpSpPr>
          <p:cNvPr id="7" name="Group 6">
            <a:extLst>
              <a:ext uri="{FF2B5EF4-FFF2-40B4-BE49-F238E27FC236}">
                <a16:creationId xmlns:a16="http://schemas.microsoft.com/office/drawing/2014/main" id="{815B3498-EEB9-477D-8B46-9557D29B1BC0}"/>
              </a:ext>
            </a:extLst>
          </p:cNvPr>
          <p:cNvGrpSpPr/>
          <p:nvPr/>
        </p:nvGrpSpPr>
        <p:grpSpPr>
          <a:xfrm>
            <a:off x="1134165" y="3017462"/>
            <a:ext cx="5557961" cy="769441"/>
            <a:chOff x="1250500" y="2235414"/>
            <a:chExt cx="3566957" cy="2103415"/>
          </a:xfrm>
        </p:grpSpPr>
        <p:sp>
          <p:nvSpPr>
            <p:cNvPr id="8" name="TextBox 7">
              <a:extLst>
                <a:ext uri="{FF2B5EF4-FFF2-40B4-BE49-F238E27FC236}">
                  <a16:creationId xmlns:a16="http://schemas.microsoft.com/office/drawing/2014/main" id="{9E400B78-4A1E-4FE0-A020-03CE2C022795}"/>
                </a:ext>
              </a:extLst>
            </p:cNvPr>
            <p:cNvSpPr txBox="1"/>
            <p:nvPr/>
          </p:nvSpPr>
          <p:spPr>
            <a:xfrm>
              <a:off x="2634092" y="2571959"/>
              <a:ext cx="2183365" cy="1598595"/>
            </a:xfrm>
            <a:prstGeom prst="rect">
              <a:avLst/>
            </a:prstGeom>
            <a:noFill/>
          </p:spPr>
          <p:txBody>
            <a:bodyPr wrap="square" rtlCol="0">
              <a:spAutoFit/>
            </a:bodyPr>
            <a:lstStyle/>
            <a:p>
              <a:r>
                <a:rPr lang="en-US" sz="1600" dirty="0">
                  <a:solidFill>
                    <a:schemeClr val="tx1">
                      <a:lumMod val="75000"/>
                      <a:lumOff val="25000"/>
                    </a:schemeClr>
                  </a:solidFill>
                </a:rPr>
                <a:t>US government investment in artificial intelligence research in 2021 (</a:t>
              </a:r>
              <a:r>
                <a:rPr lang="en-US" sz="1600" dirty="0">
                  <a:solidFill>
                    <a:schemeClr val="tx1">
                      <a:lumMod val="75000"/>
                      <a:lumOff val="25000"/>
                    </a:schemeClr>
                  </a:solidFill>
                  <a:hlinkClick r:id="rId3"/>
                </a:rPr>
                <a:t>NSF</a:t>
              </a:r>
              <a:r>
                <a:rPr lang="en-US" sz="1600" dirty="0">
                  <a:solidFill>
                    <a:schemeClr val="tx1">
                      <a:lumMod val="75000"/>
                      <a:lumOff val="25000"/>
                    </a:schemeClr>
                  </a:solidFill>
                </a:rPr>
                <a:t>)</a:t>
              </a:r>
              <a:endParaRPr lang="en-NG" sz="1600" dirty="0">
                <a:solidFill>
                  <a:schemeClr val="tx1">
                    <a:lumMod val="75000"/>
                    <a:lumOff val="25000"/>
                  </a:schemeClr>
                </a:solidFill>
              </a:endParaRPr>
            </a:p>
          </p:txBody>
        </p:sp>
        <p:sp>
          <p:nvSpPr>
            <p:cNvPr id="9" name="TextBox 8">
              <a:extLst>
                <a:ext uri="{FF2B5EF4-FFF2-40B4-BE49-F238E27FC236}">
                  <a16:creationId xmlns:a16="http://schemas.microsoft.com/office/drawing/2014/main" id="{B4D41F5B-9E77-49C2-9BED-A6476A0763CA}"/>
                </a:ext>
              </a:extLst>
            </p:cNvPr>
            <p:cNvSpPr txBox="1"/>
            <p:nvPr/>
          </p:nvSpPr>
          <p:spPr>
            <a:xfrm>
              <a:off x="1250500" y="2235414"/>
              <a:ext cx="1465711" cy="2103415"/>
            </a:xfrm>
            <a:prstGeom prst="rect">
              <a:avLst/>
            </a:prstGeom>
            <a:noFill/>
          </p:spPr>
          <p:txBody>
            <a:bodyPr wrap="square" rtlCol="0">
              <a:spAutoFit/>
            </a:bodyPr>
            <a:lstStyle/>
            <a:p>
              <a:r>
                <a:rPr lang="en-US" sz="4400" b="1" dirty="0">
                  <a:solidFill>
                    <a:schemeClr val="accent5">
                      <a:lumMod val="75000"/>
                    </a:schemeClr>
                  </a:solidFill>
                  <a:effectLst>
                    <a:outerShdw blurRad="50800" dist="38100" dir="13500000" algn="br" rotWithShape="0">
                      <a:prstClr val="black">
                        <a:alpha val="40000"/>
                      </a:prstClr>
                    </a:outerShdw>
                  </a:effectLst>
                  <a:latin typeface="Roboto" panose="02000000000000000000" pitchFamily="2" charset="0"/>
                  <a:ea typeface="Roboto" panose="02000000000000000000" pitchFamily="2" charset="0"/>
                </a:rPr>
                <a:t>$611M+</a:t>
              </a:r>
              <a:endParaRPr lang="en-NG" sz="4400" b="1" dirty="0">
                <a:solidFill>
                  <a:schemeClr val="accent5">
                    <a:lumMod val="75000"/>
                  </a:schemeClr>
                </a:solidFill>
                <a:effectLst>
                  <a:outerShdw blurRad="50800" dist="38100" dir="13500000" algn="br" rotWithShape="0">
                    <a:prstClr val="black">
                      <a:alpha val="40000"/>
                    </a:prstClr>
                  </a:outerShdw>
                </a:effectLst>
                <a:latin typeface="Roboto" panose="02000000000000000000" pitchFamily="2" charset="0"/>
                <a:ea typeface="Roboto" panose="02000000000000000000" pitchFamily="2" charset="0"/>
              </a:endParaRPr>
            </a:p>
          </p:txBody>
        </p:sp>
      </p:grpSp>
      <p:sp>
        <p:nvSpPr>
          <p:cNvPr id="10" name="Title 1">
            <a:extLst>
              <a:ext uri="{FF2B5EF4-FFF2-40B4-BE49-F238E27FC236}">
                <a16:creationId xmlns:a16="http://schemas.microsoft.com/office/drawing/2014/main" id="{96119228-3A3B-426A-BBD1-A901ECC80555}"/>
              </a:ext>
            </a:extLst>
          </p:cNvPr>
          <p:cNvSpPr>
            <a:spLocks noGrp="1"/>
          </p:cNvSpPr>
          <p:nvPr>
            <p:ph type="title"/>
          </p:nvPr>
        </p:nvSpPr>
        <p:spPr>
          <a:xfrm>
            <a:off x="640275" y="443104"/>
            <a:ext cx="6237850" cy="1325563"/>
          </a:xfrm>
        </p:spPr>
        <p:txBody>
          <a:bodyPr/>
          <a:lstStyle/>
          <a:p>
            <a:r>
              <a:rPr lang="en-US" dirty="0">
                <a:solidFill>
                  <a:schemeClr val="accent5">
                    <a:lumMod val="75000"/>
                  </a:schemeClr>
                </a:solidFill>
                <a:latin typeface="Roboto" panose="02000000000000000000" pitchFamily="2" charset="0"/>
                <a:ea typeface="Roboto" panose="02000000000000000000" pitchFamily="2" charset="0"/>
              </a:rPr>
              <a:t>AI stats</a:t>
            </a:r>
            <a:endParaRPr lang="en-NG" dirty="0">
              <a:solidFill>
                <a:schemeClr val="accent5">
                  <a:lumMod val="75000"/>
                </a:schemeClr>
              </a:solidFill>
              <a:latin typeface="Roboto" panose="02000000000000000000" pitchFamily="2" charset="0"/>
              <a:ea typeface="Roboto" panose="02000000000000000000" pitchFamily="2" charset="0"/>
            </a:endParaRPr>
          </a:p>
        </p:txBody>
      </p:sp>
      <p:grpSp>
        <p:nvGrpSpPr>
          <p:cNvPr id="11" name="Group 10">
            <a:extLst>
              <a:ext uri="{FF2B5EF4-FFF2-40B4-BE49-F238E27FC236}">
                <a16:creationId xmlns:a16="http://schemas.microsoft.com/office/drawing/2014/main" id="{779741E9-E64B-4949-A3DC-2E8BFB8DD92F}"/>
              </a:ext>
            </a:extLst>
          </p:cNvPr>
          <p:cNvGrpSpPr/>
          <p:nvPr/>
        </p:nvGrpSpPr>
        <p:grpSpPr>
          <a:xfrm>
            <a:off x="6563732" y="2400193"/>
            <a:ext cx="3891129" cy="769441"/>
            <a:chOff x="1356265" y="2235411"/>
            <a:chExt cx="2388814" cy="1113573"/>
          </a:xfrm>
        </p:grpSpPr>
        <p:sp>
          <p:nvSpPr>
            <p:cNvPr id="12" name="TextBox 11">
              <a:extLst>
                <a:ext uri="{FF2B5EF4-FFF2-40B4-BE49-F238E27FC236}">
                  <a16:creationId xmlns:a16="http://schemas.microsoft.com/office/drawing/2014/main" id="{4E565FC9-82D1-4AA9-BE9D-9609411E6087}"/>
                </a:ext>
              </a:extLst>
            </p:cNvPr>
            <p:cNvSpPr txBox="1"/>
            <p:nvPr/>
          </p:nvSpPr>
          <p:spPr>
            <a:xfrm>
              <a:off x="1769135" y="2369041"/>
              <a:ext cx="1975944" cy="846315"/>
            </a:xfrm>
            <a:prstGeom prst="rect">
              <a:avLst/>
            </a:prstGeom>
            <a:noFill/>
          </p:spPr>
          <p:txBody>
            <a:bodyPr wrap="square" rtlCol="0">
              <a:spAutoFit/>
            </a:bodyPr>
            <a:lstStyle/>
            <a:p>
              <a:r>
                <a:rPr lang="en-US" sz="1600" dirty="0">
                  <a:solidFill>
                    <a:schemeClr val="tx1">
                      <a:lumMod val="75000"/>
                      <a:lumOff val="25000"/>
                    </a:schemeClr>
                  </a:solidFill>
                </a:rPr>
                <a:t>Organizations using and investing in AI since 2017 (</a:t>
              </a:r>
              <a:r>
                <a:rPr lang="en-US" sz="1600" dirty="0">
                  <a:solidFill>
                    <a:schemeClr val="accent5">
                      <a:lumMod val="75000"/>
                    </a:schemeClr>
                  </a:solidFill>
                  <a:hlinkClick r:id="rId4"/>
                </a:rPr>
                <a:t>McKinsey</a:t>
              </a:r>
              <a:r>
                <a:rPr lang="en-US" sz="1600" dirty="0">
                  <a:solidFill>
                    <a:schemeClr val="tx1">
                      <a:lumMod val="75000"/>
                      <a:lumOff val="25000"/>
                    </a:schemeClr>
                  </a:solidFill>
                </a:rPr>
                <a:t>)</a:t>
              </a:r>
              <a:endParaRPr lang="en-NG" sz="1600" dirty="0">
                <a:solidFill>
                  <a:schemeClr val="tx1">
                    <a:lumMod val="75000"/>
                    <a:lumOff val="25000"/>
                  </a:schemeClr>
                </a:solidFill>
              </a:endParaRPr>
            </a:p>
          </p:txBody>
        </p:sp>
        <p:sp>
          <p:nvSpPr>
            <p:cNvPr id="13" name="TextBox 12">
              <a:extLst>
                <a:ext uri="{FF2B5EF4-FFF2-40B4-BE49-F238E27FC236}">
                  <a16:creationId xmlns:a16="http://schemas.microsoft.com/office/drawing/2014/main" id="{84868401-5D67-4E53-ADE9-4903F18F6450}"/>
                </a:ext>
              </a:extLst>
            </p:cNvPr>
            <p:cNvSpPr txBox="1"/>
            <p:nvPr/>
          </p:nvSpPr>
          <p:spPr>
            <a:xfrm>
              <a:off x="1356265" y="2235411"/>
              <a:ext cx="518634" cy="1113573"/>
            </a:xfrm>
            <a:prstGeom prst="rect">
              <a:avLst/>
            </a:prstGeom>
            <a:noFill/>
          </p:spPr>
          <p:txBody>
            <a:bodyPr wrap="square" rtlCol="0">
              <a:spAutoFit/>
            </a:bodyPr>
            <a:lstStyle/>
            <a:p>
              <a:r>
                <a:rPr lang="en-US" sz="4400" b="1" dirty="0">
                  <a:solidFill>
                    <a:schemeClr val="accent5">
                      <a:lumMod val="75000"/>
                    </a:schemeClr>
                  </a:solidFill>
                  <a:effectLst>
                    <a:outerShdw blurRad="50800" dist="38100" dir="13500000" algn="br" rotWithShape="0">
                      <a:prstClr val="black">
                        <a:alpha val="40000"/>
                      </a:prstClr>
                    </a:outerShdw>
                  </a:effectLst>
                  <a:latin typeface="Roboto" panose="02000000000000000000" pitchFamily="2" charset="0"/>
                  <a:ea typeface="Roboto" panose="02000000000000000000" pitchFamily="2" charset="0"/>
                </a:rPr>
                <a:t>2</a:t>
              </a:r>
              <a:r>
                <a:rPr lang="en-US" sz="3600" b="1" dirty="0">
                  <a:solidFill>
                    <a:schemeClr val="accent5">
                      <a:lumMod val="75000"/>
                    </a:schemeClr>
                  </a:solidFill>
                  <a:effectLst>
                    <a:outerShdw blurRad="50800" dist="38100" dir="13500000" algn="br" rotWithShape="0">
                      <a:prstClr val="black">
                        <a:alpha val="40000"/>
                      </a:prstClr>
                    </a:outerShdw>
                  </a:effectLst>
                  <a:latin typeface="Roboto" panose="02000000000000000000" pitchFamily="2" charset="0"/>
                  <a:ea typeface="Roboto" panose="02000000000000000000" pitchFamily="2" charset="0"/>
                </a:rPr>
                <a:t>x</a:t>
              </a:r>
              <a:endParaRPr lang="en-NG" sz="4400" b="1" dirty="0">
                <a:solidFill>
                  <a:schemeClr val="accent5">
                    <a:lumMod val="75000"/>
                  </a:schemeClr>
                </a:solidFill>
                <a:effectLst>
                  <a:outerShdw blurRad="50800" dist="38100" dir="13500000" algn="br" rotWithShape="0">
                    <a:prstClr val="black">
                      <a:alpha val="40000"/>
                    </a:prstClr>
                  </a:outerShdw>
                </a:effectLst>
                <a:latin typeface="Roboto" panose="02000000000000000000" pitchFamily="2" charset="0"/>
                <a:ea typeface="Roboto" panose="02000000000000000000" pitchFamily="2" charset="0"/>
              </a:endParaRPr>
            </a:p>
          </p:txBody>
        </p:sp>
      </p:grpSp>
      <p:grpSp>
        <p:nvGrpSpPr>
          <p:cNvPr id="14" name="Group 13">
            <a:extLst>
              <a:ext uri="{FF2B5EF4-FFF2-40B4-BE49-F238E27FC236}">
                <a16:creationId xmlns:a16="http://schemas.microsoft.com/office/drawing/2014/main" id="{AE680C14-1FEF-418E-AE2D-7050AD4BFE4F}"/>
              </a:ext>
            </a:extLst>
          </p:cNvPr>
          <p:cNvGrpSpPr/>
          <p:nvPr/>
        </p:nvGrpSpPr>
        <p:grpSpPr>
          <a:xfrm>
            <a:off x="6347520" y="3626318"/>
            <a:ext cx="5426618" cy="769441"/>
            <a:chOff x="701909" y="2364071"/>
            <a:chExt cx="3331474" cy="1113573"/>
          </a:xfrm>
        </p:grpSpPr>
        <p:sp>
          <p:nvSpPr>
            <p:cNvPr id="15" name="TextBox 14">
              <a:extLst>
                <a:ext uri="{FF2B5EF4-FFF2-40B4-BE49-F238E27FC236}">
                  <a16:creationId xmlns:a16="http://schemas.microsoft.com/office/drawing/2014/main" id="{6D3AB2CA-373D-483D-BEF3-04DA3E005899}"/>
                </a:ext>
              </a:extLst>
            </p:cNvPr>
            <p:cNvSpPr txBox="1"/>
            <p:nvPr/>
          </p:nvSpPr>
          <p:spPr>
            <a:xfrm>
              <a:off x="1822023" y="2502669"/>
              <a:ext cx="2211360" cy="846315"/>
            </a:xfrm>
            <a:prstGeom prst="rect">
              <a:avLst/>
            </a:prstGeom>
            <a:noFill/>
          </p:spPr>
          <p:txBody>
            <a:bodyPr wrap="square" rtlCol="0">
              <a:spAutoFit/>
            </a:bodyPr>
            <a:lstStyle/>
            <a:p>
              <a:r>
                <a:rPr lang="en-US" sz="1600" dirty="0" err="1">
                  <a:solidFill>
                    <a:schemeClr val="tx1">
                      <a:lumMod val="75000"/>
                      <a:lumOff val="25000"/>
                    </a:schemeClr>
                  </a:solidFill>
                </a:rPr>
                <a:t>ChatGPT’s</a:t>
              </a:r>
              <a:r>
                <a:rPr lang="en-US" sz="1600" dirty="0">
                  <a:solidFill>
                    <a:schemeClr val="tx1">
                      <a:lumMod val="75000"/>
                      <a:lumOff val="25000"/>
                    </a:schemeClr>
                  </a:solidFill>
                </a:rPr>
                <a:t> registered users in the first two months of its launch (</a:t>
              </a:r>
              <a:r>
                <a:rPr lang="en-US" sz="1600" dirty="0">
                  <a:solidFill>
                    <a:schemeClr val="accent5">
                      <a:lumMod val="75000"/>
                    </a:schemeClr>
                  </a:solidFill>
                  <a:hlinkClick r:id="rId5"/>
                </a:rPr>
                <a:t>Reuters</a:t>
              </a:r>
              <a:r>
                <a:rPr lang="en-US" sz="1600" dirty="0">
                  <a:solidFill>
                    <a:schemeClr val="tx1">
                      <a:lumMod val="75000"/>
                      <a:lumOff val="25000"/>
                    </a:schemeClr>
                  </a:solidFill>
                </a:rPr>
                <a:t>)</a:t>
              </a:r>
              <a:endParaRPr lang="en-NG" sz="1600" dirty="0">
                <a:solidFill>
                  <a:schemeClr val="tx1">
                    <a:lumMod val="75000"/>
                    <a:lumOff val="25000"/>
                  </a:schemeClr>
                </a:solidFill>
              </a:endParaRPr>
            </a:p>
          </p:txBody>
        </p:sp>
        <p:sp>
          <p:nvSpPr>
            <p:cNvPr id="16" name="TextBox 15">
              <a:extLst>
                <a:ext uri="{FF2B5EF4-FFF2-40B4-BE49-F238E27FC236}">
                  <a16:creationId xmlns:a16="http://schemas.microsoft.com/office/drawing/2014/main" id="{E61734A2-D569-417D-97F4-B11FF3D65BE0}"/>
                </a:ext>
              </a:extLst>
            </p:cNvPr>
            <p:cNvSpPr txBox="1"/>
            <p:nvPr/>
          </p:nvSpPr>
          <p:spPr>
            <a:xfrm>
              <a:off x="701909" y="2364071"/>
              <a:ext cx="1233403" cy="1113573"/>
            </a:xfrm>
            <a:prstGeom prst="rect">
              <a:avLst/>
            </a:prstGeom>
            <a:noFill/>
          </p:spPr>
          <p:txBody>
            <a:bodyPr wrap="square" rtlCol="0">
              <a:spAutoFit/>
            </a:bodyPr>
            <a:lstStyle/>
            <a:p>
              <a:r>
                <a:rPr lang="en-US" sz="4400" b="1" dirty="0">
                  <a:solidFill>
                    <a:schemeClr val="accent5">
                      <a:lumMod val="75000"/>
                    </a:schemeClr>
                  </a:solidFill>
                  <a:effectLst>
                    <a:outerShdw blurRad="50800" dist="38100" dir="13500000" algn="br" rotWithShape="0">
                      <a:prstClr val="black">
                        <a:alpha val="40000"/>
                      </a:prstClr>
                    </a:outerShdw>
                  </a:effectLst>
                  <a:latin typeface="Roboto" panose="02000000000000000000" pitchFamily="2" charset="0"/>
                  <a:ea typeface="Roboto" panose="02000000000000000000" pitchFamily="2" charset="0"/>
                </a:rPr>
                <a:t>100M+</a:t>
              </a:r>
              <a:endParaRPr lang="en-NG" sz="4400" b="1" dirty="0">
                <a:solidFill>
                  <a:schemeClr val="accent5">
                    <a:lumMod val="75000"/>
                  </a:schemeClr>
                </a:solidFill>
                <a:effectLst>
                  <a:outerShdw blurRad="50800" dist="38100" dir="13500000" algn="br" rotWithShape="0">
                    <a:prstClr val="black">
                      <a:alpha val="40000"/>
                    </a:prstClr>
                  </a:outerShdw>
                </a:effectLst>
                <a:latin typeface="Roboto" panose="02000000000000000000" pitchFamily="2" charset="0"/>
                <a:ea typeface="Roboto" panose="02000000000000000000" pitchFamily="2" charset="0"/>
              </a:endParaRPr>
            </a:p>
          </p:txBody>
        </p:sp>
      </p:grpSp>
      <p:grpSp>
        <p:nvGrpSpPr>
          <p:cNvPr id="19" name="Group 18">
            <a:extLst>
              <a:ext uri="{FF2B5EF4-FFF2-40B4-BE49-F238E27FC236}">
                <a16:creationId xmlns:a16="http://schemas.microsoft.com/office/drawing/2014/main" id="{F9D9B57B-A17E-45E1-BBFB-ACBC4AA0D6D0}"/>
              </a:ext>
            </a:extLst>
          </p:cNvPr>
          <p:cNvGrpSpPr/>
          <p:nvPr/>
        </p:nvGrpSpPr>
        <p:grpSpPr>
          <a:xfrm>
            <a:off x="1064317" y="4230279"/>
            <a:ext cx="5095184" cy="769441"/>
            <a:chOff x="1213044" y="2235414"/>
            <a:chExt cx="3127997" cy="1113573"/>
          </a:xfrm>
        </p:grpSpPr>
        <p:sp>
          <p:nvSpPr>
            <p:cNvPr id="20" name="TextBox 19">
              <a:extLst>
                <a:ext uri="{FF2B5EF4-FFF2-40B4-BE49-F238E27FC236}">
                  <a16:creationId xmlns:a16="http://schemas.microsoft.com/office/drawing/2014/main" id="{B551CDB5-92D3-4E64-83D9-3A7F3FCFF34C}"/>
                </a:ext>
              </a:extLst>
            </p:cNvPr>
            <p:cNvSpPr txBox="1"/>
            <p:nvPr/>
          </p:nvSpPr>
          <p:spPr>
            <a:xfrm>
              <a:off x="2365097" y="2372978"/>
              <a:ext cx="1975944" cy="846315"/>
            </a:xfrm>
            <a:prstGeom prst="rect">
              <a:avLst/>
            </a:prstGeom>
            <a:noFill/>
          </p:spPr>
          <p:txBody>
            <a:bodyPr wrap="square" rtlCol="0">
              <a:spAutoFit/>
            </a:bodyPr>
            <a:lstStyle/>
            <a:p>
              <a:r>
                <a:rPr lang="en-US" sz="1600" dirty="0">
                  <a:solidFill>
                    <a:schemeClr val="tx1">
                      <a:lumMod val="75000"/>
                      <a:lumOff val="25000"/>
                    </a:schemeClr>
                  </a:solidFill>
                </a:rPr>
                <a:t>Potential contribution of AI to global economy in 22030 (</a:t>
              </a:r>
              <a:r>
                <a:rPr lang="en-US" sz="1600" dirty="0">
                  <a:solidFill>
                    <a:schemeClr val="accent5">
                      <a:lumMod val="75000"/>
                    </a:schemeClr>
                  </a:solidFill>
                  <a:hlinkClick r:id="rId6"/>
                </a:rPr>
                <a:t>PwC</a:t>
              </a:r>
              <a:r>
                <a:rPr lang="en-US" sz="1600" dirty="0">
                  <a:solidFill>
                    <a:schemeClr val="tx1">
                      <a:lumMod val="75000"/>
                      <a:lumOff val="25000"/>
                    </a:schemeClr>
                  </a:solidFill>
                </a:rPr>
                <a:t>)</a:t>
              </a:r>
              <a:endParaRPr lang="en-NG" sz="1600" dirty="0">
                <a:solidFill>
                  <a:schemeClr val="tx1">
                    <a:lumMod val="75000"/>
                    <a:lumOff val="25000"/>
                  </a:schemeClr>
                </a:solidFill>
              </a:endParaRPr>
            </a:p>
          </p:txBody>
        </p:sp>
        <p:sp>
          <p:nvSpPr>
            <p:cNvPr id="21" name="TextBox 20">
              <a:extLst>
                <a:ext uri="{FF2B5EF4-FFF2-40B4-BE49-F238E27FC236}">
                  <a16:creationId xmlns:a16="http://schemas.microsoft.com/office/drawing/2014/main" id="{548F5687-DC0D-48DA-8953-AABF8FEC30BC}"/>
                </a:ext>
              </a:extLst>
            </p:cNvPr>
            <p:cNvSpPr txBox="1"/>
            <p:nvPr/>
          </p:nvSpPr>
          <p:spPr>
            <a:xfrm>
              <a:off x="1213044" y="2235414"/>
              <a:ext cx="1233402" cy="1113573"/>
            </a:xfrm>
            <a:prstGeom prst="rect">
              <a:avLst/>
            </a:prstGeom>
            <a:noFill/>
          </p:spPr>
          <p:txBody>
            <a:bodyPr wrap="square" rtlCol="0">
              <a:spAutoFit/>
            </a:bodyPr>
            <a:lstStyle/>
            <a:p>
              <a:r>
                <a:rPr lang="en-US" sz="4400" b="1" dirty="0">
                  <a:solidFill>
                    <a:schemeClr val="accent5">
                      <a:lumMod val="75000"/>
                    </a:schemeClr>
                  </a:solidFill>
                  <a:effectLst>
                    <a:outerShdw blurRad="50800" dist="38100" dir="13500000" algn="br" rotWithShape="0">
                      <a:prstClr val="black">
                        <a:alpha val="40000"/>
                      </a:prstClr>
                    </a:outerShdw>
                  </a:effectLst>
                  <a:latin typeface="Roboto" panose="02000000000000000000" pitchFamily="2" charset="0"/>
                  <a:ea typeface="Roboto" panose="02000000000000000000" pitchFamily="2" charset="0"/>
                </a:rPr>
                <a:t>$15.7T</a:t>
              </a:r>
              <a:endParaRPr lang="en-NG" sz="4400" b="1" dirty="0">
                <a:solidFill>
                  <a:schemeClr val="accent5">
                    <a:lumMod val="75000"/>
                  </a:schemeClr>
                </a:solidFill>
                <a:effectLst>
                  <a:outerShdw blurRad="50800" dist="38100" dir="13500000" algn="br" rotWithShape="0">
                    <a:prstClr val="black">
                      <a:alpha val="40000"/>
                    </a:prstClr>
                  </a:outerShdw>
                </a:effectLst>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2585537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DD7A-14C7-4124-8CE3-C594B6613233}"/>
              </a:ext>
            </a:extLst>
          </p:cNvPr>
          <p:cNvSpPr>
            <a:spLocks noGrp="1"/>
          </p:cNvSpPr>
          <p:nvPr>
            <p:ph type="title"/>
          </p:nvPr>
        </p:nvSpPr>
        <p:spPr>
          <a:xfrm>
            <a:off x="786691" y="375522"/>
            <a:ext cx="6237850" cy="1325563"/>
          </a:xfrm>
        </p:spPr>
        <p:txBody>
          <a:bodyPr/>
          <a:lstStyle/>
          <a:p>
            <a:r>
              <a:rPr lang="en-US" dirty="0">
                <a:solidFill>
                  <a:schemeClr val="accent5">
                    <a:lumMod val="75000"/>
                  </a:schemeClr>
                </a:solidFill>
                <a:latin typeface="Roboto" panose="02000000000000000000" pitchFamily="2" charset="0"/>
                <a:ea typeface="Roboto" panose="02000000000000000000" pitchFamily="2" charset="0"/>
              </a:rPr>
              <a:t>AI doesn’t pay for itself</a:t>
            </a:r>
            <a:endParaRPr lang="en-NG" dirty="0">
              <a:solidFill>
                <a:schemeClr val="accent5">
                  <a:lumMod val="75000"/>
                </a:schemeClr>
              </a:solidFill>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03CB075F-955F-41E1-B160-133A1CA63B99}"/>
              </a:ext>
            </a:extLst>
          </p:cNvPr>
          <p:cNvSpPr txBox="1"/>
          <p:nvPr/>
        </p:nvSpPr>
        <p:spPr>
          <a:xfrm>
            <a:off x="4835654" y="1204519"/>
            <a:ext cx="1924357" cy="369332"/>
          </a:xfrm>
          <a:prstGeom prst="rect">
            <a:avLst/>
          </a:prstGeom>
          <a:noFill/>
        </p:spPr>
        <p:txBody>
          <a:bodyPr wrap="square" rtlCol="0">
            <a:spAutoFit/>
          </a:bodyPr>
          <a:lstStyle/>
          <a:p>
            <a:r>
              <a:rPr lang="en-US" dirty="0">
                <a:solidFill>
                  <a:schemeClr val="accent5">
                    <a:lumMod val="75000"/>
                  </a:schemeClr>
                </a:solidFill>
                <a:latin typeface="Segoe UI" panose="020B0502040204020203" pitchFamily="34" charset="0"/>
                <a:cs typeface="Segoe UI" panose="020B0502040204020203" pitchFamily="34" charset="0"/>
              </a:rPr>
              <a:t>(at least, not yet)</a:t>
            </a:r>
            <a:endParaRPr lang="en-NG" dirty="0">
              <a:solidFill>
                <a:schemeClr val="accent5">
                  <a:lumMod val="75000"/>
                </a:schemeClr>
              </a:solidFill>
              <a:latin typeface="Segoe UI" panose="020B0502040204020203" pitchFamily="34" charset="0"/>
              <a:cs typeface="Segoe UI" panose="020B0502040204020203" pitchFamily="34" charset="0"/>
            </a:endParaRPr>
          </a:p>
        </p:txBody>
      </p:sp>
      <p:sp>
        <p:nvSpPr>
          <p:cNvPr id="13" name="Content Placeholder 2">
            <a:extLst>
              <a:ext uri="{FF2B5EF4-FFF2-40B4-BE49-F238E27FC236}">
                <a16:creationId xmlns:a16="http://schemas.microsoft.com/office/drawing/2014/main" id="{309532B4-E9AA-49FC-80AB-FD0CF8C1B0F0}"/>
              </a:ext>
            </a:extLst>
          </p:cNvPr>
          <p:cNvSpPr>
            <a:spLocks noGrp="1"/>
          </p:cNvSpPr>
          <p:nvPr>
            <p:ph idx="1"/>
          </p:nvPr>
        </p:nvSpPr>
        <p:spPr>
          <a:xfrm>
            <a:off x="760184" y="1701085"/>
            <a:ext cx="5827547" cy="4351338"/>
          </a:xfrm>
        </p:spPr>
        <p:txBody>
          <a:bodyPr>
            <a:normAutofit/>
          </a:bodyPr>
          <a:lstStyle/>
          <a:p>
            <a:pPr marL="0" indent="0">
              <a:buNone/>
            </a:pPr>
            <a:r>
              <a:rPr lang="en-US" sz="2000" dirty="0"/>
              <a:t>Despite the enormous potential, very little has been done in terms of generating revenue from these AI models thus far. A few companies such as </a:t>
            </a:r>
            <a:r>
              <a:rPr lang="en-US" sz="2000" dirty="0" err="1"/>
              <a:t>OpenAI</a:t>
            </a:r>
            <a:r>
              <a:rPr lang="en-US" sz="2000" dirty="0"/>
              <a:t> and </a:t>
            </a:r>
            <a:r>
              <a:rPr lang="en-US" sz="2000" dirty="0" err="1"/>
              <a:t>Midjourney</a:t>
            </a:r>
            <a:r>
              <a:rPr lang="en-US" sz="2000" dirty="0"/>
              <a:t> are trialing various subscription models, but these have not yielded serious returns on investment. </a:t>
            </a:r>
          </a:p>
          <a:p>
            <a:pPr marL="0" indent="0">
              <a:buNone/>
            </a:pPr>
            <a:r>
              <a:rPr lang="en-US" sz="2000" dirty="0"/>
              <a:t>Meanwhile, the costs of running these AI models runs well north of $100,000 </a:t>
            </a:r>
            <a:r>
              <a:rPr lang="en-US" sz="2000" i="1" dirty="0"/>
              <a:t>per day</a:t>
            </a:r>
            <a:r>
              <a:rPr lang="en-US" sz="2000" dirty="0"/>
              <a:t>, according to some </a:t>
            </a:r>
            <a:r>
              <a:rPr lang="en-US" sz="2000" dirty="0">
                <a:hlinkClick r:id="rId2"/>
              </a:rPr>
              <a:t>estimates</a:t>
            </a:r>
            <a:r>
              <a:rPr lang="en-US" sz="2000" dirty="0"/>
              <a:t>. They are a huge cash sink, and the pressure to commercialize these models is mounting.</a:t>
            </a:r>
          </a:p>
          <a:p>
            <a:pPr marL="0" indent="0">
              <a:buNone/>
            </a:pPr>
            <a:endParaRPr lang="en-US" sz="2000" dirty="0"/>
          </a:p>
        </p:txBody>
      </p:sp>
      <p:pic>
        <p:nvPicPr>
          <p:cNvPr id="3" name="Picture 2">
            <a:extLst>
              <a:ext uri="{FF2B5EF4-FFF2-40B4-BE49-F238E27FC236}">
                <a16:creationId xmlns:a16="http://schemas.microsoft.com/office/drawing/2014/main" id="{55B9DCAA-8BB8-43BB-B21B-D3734E7DCABD}"/>
              </a:ext>
            </a:extLst>
          </p:cNvPr>
          <p:cNvPicPr>
            <a:picLocks noChangeAspect="1"/>
          </p:cNvPicPr>
          <p:nvPr/>
        </p:nvPicPr>
        <p:blipFill rotWithShape="1">
          <a:blip r:embed="rId3"/>
          <a:srcRect l="4511" t="3247" r="2964" b="4029"/>
          <a:stretch/>
        </p:blipFill>
        <p:spPr>
          <a:xfrm>
            <a:off x="7432805" y="1772545"/>
            <a:ext cx="4112846" cy="2571567"/>
          </a:xfrm>
          <a:prstGeom prst="rect">
            <a:avLst/>
          </a:prstGeom>
          <a:ln w="12700">
            <a:solidFill>
              <a:schemeClr val="tx1"/>
            </a:solidFill>
          </a:ln>
        </p:spPr>
      </p:pic>
      <p:sp>
        <p:nvSpPr>
          <p:cNvPr id="20" name="TextBox 19">
            <a:extLst>
              <a:ext uri="{FF2B5EF4-FFF2-40B4-BE49-F238E27FC236}">
                <a16:creationId xmlns:a16="http://schemas.microsoft.com/office/drawing/2014/main" id="{FCA784B7-7BD6-4A4A-9CA4-6B495B42956C}"/>
              </a:ext>
            </a:extLst>
          </p:cNvPr>
          <p:cNvSpPr txBox="1"/>
          <p:nvPr/>
        </p:nvSpPr>
        <p:spPr>
          <a:xfrm>
            <a:off x="7432805" y="4457401"/>
            <a:ext cx="4112846" cy="646331"/>
          </a:xfrm>
          <a:prstGeom prst="rect">
            <a:avLst/>
          </a:prstGeom>
          <a:noFill/>
          <a:ln w="12700">
            <a:noFill/>
          </a:ln>
        </p:spPr>
        <p:txBody>
          <a:bodyPr wrap="square" rtlCol="0">
            <a:spAutoFit/>
          </a:bodyPr>
          <a:lstStyle/>
          <a:p>
            <a:r>
              <a:rPr lang="en-US" sz="1200" b="1" i="1" dirty="0">
                <a:solidFill>
                  <a:schemeClr val="bg1">
                    <a:lumMod val="50000"/>
                  </a:schemeClr>
                </a:solidFill>
                <a:latin typeface="Segoe UI" panose="020B0502040204020203" pitchFamily="34" charset="0"/>
                <a:cs typeface="Segoe UI" panose="020B0502040204020203" pitchFamily="34" charset="0"/>
              </a:rPr>
              <a:t>Item 1</a:t>
            </a:r>
            <a:r>
              <a:rPr lang="en-US" sz="1200" i="1" dirty="0">
                <a:solidFill>
                  <a:schemeClr val="bg1">
                    <a:lumMod val="50000"/>
                  </a:schemeClr>
                </a:solidFill>
                <a:latin typeface="Segoe UI" panose="020B0502040204020203" pitchFamily="34" charset="0"/>
                <a:cs typeface="Segoe UI" panose="020B0502040204020203" pitchFamily="34" charset="0"/>
              </a:rPr>
              <a:t>: A Tweet from OpenAI founder Sam Altman referencing the costs of running its viral text generation AI, </a:t>
            </a:r>
            <a:r>
              <a:rPr lang="en-US" sz="1200" i="1" dirty="0" err="1">
                <a:solidFill>
                  <a:schemeClr val="bg1">
                    <a:lumMod val="50000"/>
                  </a:schemeClr>
                </a:solidFill>
                <a:latin typeface="Segoe UI" panose="020B0502040204020203" pitchFamily="34" charset="0"/>
                <a:cs typeface="Segoe UI" panose="020B0502040204020203" pitchFamily="34" charset="0"/>
              </a:rPr>
              <a:t>ChatGPT</a:t>
            </a:r>
            <a:r>
              <a:rPr lang="en-US" sz="1200" i="1" dirty="0">
                <a:solidFill>
                  <a:schemeClr val="bg1">
                    <a:lumMod val="50000"/>
                  </a:schemeClr>
                </a:solidFill>
                <a:latin typeface="Segoe UI" panose="020B0502040204020203" pitchFamily="34" charset="0"/>
                <a:cs typeface="Segoe UI" panose="020B0502040204020203" pitchFamily="34" charset="0"/>
              </a:rPr>
              <a:t> and the need for monetization.</a:t>
            </a:r>
            <a:endParaRPr lang="en-NG" sz="1200" i="1" dirty="0">
              <a:solidFill>
                <a:schemeClr val="bg1">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16649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33B43A-33B9-4587-B59B-F29C20AED43B}"/>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546565" y="1572147"/>
            <a:ext cx="2424832" cy="2363935"/>
          </a:xfrm>
          <a:prstGeom prst="rect">
            <a:avLst/>
          </a:prstGeom>
        </p:spPr>
      </p:pic>
      <p:sp>
        <p:nvSpPr>
          <p:cNvPr id="8" name="TextBox 7">
            <a:extLst>
              <a:ext uri="{FF2B5EF4-FFF2-40B4-BE49-F238E27FC236}">
                <a16:creationId xmlns:a16="http://schemas.microsoft.com/office/drawing/2014/main" id="{B1E52765-4A12-4CDC-9BB0-214EA2BAD69F}"/>
              </a:ext>
            </a:extLst>
          </p:cNvPr>
          <p:cNvSpPr txBox="1"/>
          <p:nvPr/>
        </p:nvSpPr>
        <p:spPr>
          <a:xfrm>
            <a:off x="4692653" y="3786540"/>
            <a:ext cx="2278743" cy="400110"/>
          </a:xfrm>
          <a:prstGeom prst="rect">
            <a:avLst/>
          </a:prstGeom>
          <a:noFill/>
        </p:spPr>
        <p:txBody>
          <a:bodyPr wrap="square" rtlCol="0">
            <a:spAutoFit/>
          </a:bodyPr>
          <a:lstStyle/>
          <a:p>
            <a:r>
              <a:rPr lang="en-US" sz="2000" b="1" dirty="0"/>
              <a:t>Infrastructure</a:t>
            </a:r>
            <a:endParaRPr lang="en-NG" sz="2000" b="1" dirty="0"/>
          </a:p>
        </p:txBody>
      </p:sp>
      <p:sp>
        <p:nvSpPr>
          <p:cNvPr id="9" name="TextBox 8">
            <a:extLst>
              <a:ext uri="{FF2B5EF4-FFF2-40B4-BE49-F238E27FC236}">
                <a16:creationId xmlns:a16="http://schemas.microsoft.com/office/drawing/2014/main" id="{544E5F08-3F12-49CA-AB4B-9F93B4C840A2}"/>
              </a:ext>
            </a:extLst>
          </p:cNvPr>
          <p:cNvSpPr txBox="1"/>
          <p:nvPr/>
        </p:nvSpPr>
        <p:spPr>
          <a:xfrm>
            <a:off x="4692653" y="4113760"/>
            <a:ext cx="3040870" cy="1754326"/>
          </a:xfrm>
          <a:prstGeom prst="rect">
            <a:avLst/>
          </a:prstGeom>
          <a:noFill/>
        </p:spPr>
        <p:txBody>
          <a:bodyPr wrap="square" rtlCol="0">
            <a:spAutoFit/>
          </a:bodyPr>
          <a:lstStyle/>
          <a:p>
            <a:r>
              <a:rPr lang="en-US" dirty="0"/>
              <a:t>Training, testing and deploying AI solutions uses </a:t>
            </a:r>
            <a:r>
              <a:rPr lang="en-US" i="1" dirty="0"/>
              <a:t>significant</a:t>
            </a:r>
            <a:r>
              <a:rPr lang="en-US" dirty="0"/>
              <a:t> computing power, which is usually bought from cloud providers such as AWS and Microsoft Azure.</a:t>
            </a:r>
            <a:endParaRPr lang="en-NG" dirty="0"/>
          </a:p>
        </p:txBody>
      </p:sp>
      <p:pic>
        <p:nvPicPr>
          <p:cNvPr id="11" name="Picture 10">
            <a:extLst>
              <a:ext uri="{FF2B5EF4-FFF2-40B4-BE49-F238E27FC236}">
                <a16:creationId xmlns:a16="http://schemas.microsoft.com/office/drawing/2014/main" id="{1545143C-CBAA-40CD-9135-9C775DA4398E}"/>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66455" y="1717357"/>
            <a:ext cx="2055045" cy="2055045"/>
          </a:xfrm>
          <a:prstGeom prst="rect">
            <a:avLst/>
          </a:prstGeom>
        </p:spPr>
      </p:pic>
      <p:sp>
        <p:nvSpPr>
          <p:cNvPr id="12" name="TextBox 11">
            <a:extLst>
              <a:ext uri="{FF2B5EF4-FFF2-40B4-BE49-F238E27FC236}">
                <a16:creationId xmlns:a16="http://schemas.microsoft.com/office/drawing/2014/main" id="{F6E43FFF-4D49-4869-9DD9-4B5B3F73C36C}"/>
              </a:ext>
            </a:extLst>
          </p:cNvPr>
          <p:cNvSpPr txBox="1"/>
          <p:nvPr/>
        </p:nvSpPr>
        <p:spPr>
          <a:xfrm>
            <a:off x="1166454" y="3775913"/>
            <a:ext cx="3210292" cy="400110"/>
          </a:xfrm>
          <a:prstGeom prst="rect">
            <a:avLst/>
          </a:prstGeom>
          <a:noFill/>
        </p:spPr>
        <p:txBody>
          <a:bodyPr wrap="square" rtlCol="0">
            <a:spAutoFit/>
          </a:bodyPr>
          <a:lstStyle/>
          <a:p>
            <a:r>
              <a:rPr lang="en-US" sz="2000" b="1" dirty="0"/>
              <a:t>R&amp;D</a:t>
            </a:r>
            <a:endParaRPr lang="en-NG" sz="2000" b="1" dirty="0"/>
          </a:p>
        </p:txBody>
      </p:sp>
      <p:sp>
        <p:nvSpPr>
          <p:cNvPr id="13" name="TextBox 12">
            <a:extLst>
              <a:ext uri="{FF2B5EF4-FFF2-40B4-BE49-F238E27FC236}">
                <a16:creationId xmlns:a16="http://schemas.microsoft.com/office/drawing/2014/main" id="{2CF7E7DA-E206-4D9C-9499-C4B0F2130F4A}"/>
              </a:ext>
            </a:extLst>
          </p:cNvPr>
          <p:cNvSpPr txBox="1"/>
          <p:nvPr/>
        </p:nvSpPr>
        <p:spPr>
          <a:xfrm>
            <a:off x="1166454" y="4117136"/>
            <a:ext cx="3210292" cy="1477328"/>
          </a:xfrm>
          <a:prstGeom prst="rect">
            <a:avLst/>
          </a:prstGeom>
          <a:noFill/>
        </p:spPr>
        <p:txBody>
          <a:bodyPr wrap="square" rtlCol="0">
            <a:spAutoFit/>
          </a:bodyPr>
          <a:lstStyle/>
          <a:p>
            <a:r>
              <a:rPr lang="en-US" dirty="0"/>
              <a:t>AI-focused companies spend most of their funding on research and development, as the technology is still in its early stages.</a:t>
            </a:r>
            <a:endParaRPr lang="en-NG" dirty="0"/>
          </a:p>
        </p:txBody>
      </p:sp>
      <p:pic>
        <p:nvPicPr>
          <p:cNvPr id="15" name="Picture 14">
            <a:extLst>
              <a:ext uri="{FF2B5EF4-FFF2-40B4-BE49-F238E27FC236}">
                <a16:creationId xmlns:a16="http://schemas.microsoft.com/office/drawing/2014/main" id="{EE57D542-8D22-4273-8771-76C088838B30}"/>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58713" y="1754725"/>
            <a:ext cx="2031815" cy="2031815"/>
          </a:xfrm>
          <a:prstGeom prst="rect">
            <a:avLst/>
          </a:prstGeom>
        </p:spPr>
      </p:pic>
      <p:sp>
        <p:nvSpPr>
          <p:cNvPr id="16" name="TextBox 15">
            <a:extLst>
              <a:ext uri="{FF2B5EF4-FFF2-40B4-BE49-F238E27FC236}">
                <a16:creationId xmlns:a16="http://schemas.microsoft.com/office/drawing/2014/main" id="{D11989F7-FC4E-4091-B1B9-846A709F2124}"/>
              </a:ext>
            </a:extLst>
          </p:cNvPr>
          <p:cNvSpPr txBox="1"/>
          <p:nvPr/>
        </p:nvSpPr>
        <p:spPr>
          <a:xfrm>
            <a:off x="8158713" y="4117136"/>
            <a:ext cx="3040870" cy="2308324"/>
          </a:xfrm>
          <a:prstGeom prst="rect">
            <a:avLst/>
          </a:prstGeom>
          <a:noFill/>
        </p:spPr>
        <p:txBody>
          <a:bodyPr wrap="square" rtlCol="0">
            <a:spAutoFit/>
          </a:bodyPr>
          <a:lstStyle/>
          <a:p>
            <a:r>
              <a:rPr lang="en-US" dirty="0"/>
              <a:t>Like every other business, AI companies have to pay employees, office space rent, insurance, electricity, heating etc. Companies might also have to pay API usage fees when licensing their models from external providers.</a:t>
            </a:r>
            <a:endParaRPr lang="en-NG" dirty="0"/>
          </a:p>
        </p:txBody>
      </p:sp>
      <p:sp>
        <p:nvSpPr>
          <p:cNvPr id="17" name="TextBox 16">
            <a:extLst>
              <a:ext uri="{FF2B5EF4-FFF2-40B4-BE49-F238E27FC236}">
                <a16:creationId xmlns:a16="http://schemas.microsoft.com/office/drawing/2014/main" id="{49FCA002-59CA-4B87-B6C0-0FFE2D6F0CC5}"/>
              </a:ext>
            </a:extLst>
          </p:cNvPr>
          <p:cNvSpPr txBox="1"/>
          <p:nvPr/>
        </p:nvSpPr>
        <p:spPr>
          <a:xfrm>
            <a:off x="8158713" y="3778785"/>
            <a:ext cx="2278743" cy="400110"/>
          </a:xfrm>
          <a:prstGeom prst="rect">
            <a:avLst/>
          </a:prstGeom>
          <a:noFill/>
        </p:spPr>
        <p:txBody>
          <a:bodyPr wrap="square" rtlCol="0">
            <a:spAutoFit/>
          </a:bodyPr>
          <a:lstStyle/>
          <a:p>
            <a:r>
              <a:rPr lang="en-US" sz="2000" b="1" dirty="0"/>
              <a:t>Operating costs</a:t>
            </a:r>
            <a:endParaRPr lang="en-NG" sz="2000" b="1" dirty="0"/>
          </a:p>
        </p:txBody>
      </p:sp>
      <p:sp>
        <p:nvSpPr>
          <p:cNvPr id="20" name="Title 1">
            <a:extLst>
              <a:ext uri="{FF2B5EF4-FFF2-40B4-BE49-F238E27FC236}">
                <a16:creationId xmlns:a16="http://schemas.microsoft.com/office/drawing/2014/main" id="{59C53AD4-E226-4160-B8ED-54C4EE3C094D}"/>
              </a:ext>
            </a:extLst>
          </p:cNvPr>
          <p:cNvSpPr>
            <a:spLocks noGrp="1"/>
          </p:cNvSpPr>
          <p:nvPr>
            <p:ph type="title"/>
          </p:nvPr>
        </p:nvSpPr>
        <p:spPr>
          <a:xfrm>
            <a:off x="1166454" y="787941"/>
            <a:ext cx="4432486" cy="695367"/>
          </a:xfrm>
        </p:spPr>
        <p:txBody>
          <a:bodyPr>
            <a:normAutofit/>
          </a:bodyPr>
          <a:lstStyle/>
          <a:p>
            <a:r>
              <a:rPr lang="en-US" sz="4000" dirty="0">
                <a:solidFill>
                  <a:schemeClr val="accent5">
                    <a:lumMod val="75000"/>
                  </a:schemeClr>
                </a:solidFill>
                <a:latin typeface="Roboto" panose="02000000000000000000" pitchFamily="2" charset="0"/>
                <a:ea typeface="Roboto" panose="02000000000000000000" pitchFamily="2" charset="0"/>
              </a:rPr>
              <a:t>Key cost factors</a:t>
            </a:r>
            <a:endParaRPr lang="en-NG" sz="4000" dirty="0">
              <a:solidFill>
                <a:schemeClr val="accent5">
                  <a:lumMod val="75000"/>
                </a:schemeClr>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182646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579DB08-9836-483B-B47B-52BCF602BE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04313" y="1273086"/>
            <a:ext cx="3451880" cy="2296396"/>
          </a:xfrm>
          <a:ln w="12700">
            <a:solidFill>
              <a:schemeClr val="tx1"/>
            </a:solidFill>
          </a:ln>
        </p:spPr>
      </p:pic>
      <p:sp>
        <p:nvSpPr>
          <p:cNvPr id="6" name="TextBox 5">
            <a:extLst>
              <a:ext uri="{FF2B5EF4-FFF2-40B4-BE49-F238E27FC236}">
                <a16:creationId xmlns:a16="http://schemas.microsoft.com/office/drawing/2014/main" id="{45D4229E-9618-417D-B2BB-4C5282D66535}"/>
              </a:ext>
            </a:extLst>
          </p:cNvPr>
          <p:cNvSpPr txBox="1"/>
          <p:nvPr/>
        </p:nvSpPr>
        <p:spPr>
          <a:xfrm>
            <a:off x="7911548" y="3594881"/>
            <a:ext cx="3544645" cy="1200329"/>
          </a:xfrm>
          <a:prstGeom prst="rect">
            <a:avLst/>
          </a:prstGeom>
          <a:noFill/>
          <a:ln w="12700">
            <a:noFill/>
          </a:ln>
        </p:spPr>
        <p:txBody>
          <a:bodyPr wrap="square" rtlCol="0">
            <a:spAutoFit/>
          </a:bodyPr>
          <a:lstStyle/>
          <a:p>
            <a:r>
              <a:rPr lang="en-US" sz="1200" b="1" i="1" dirty="0">
                <a:solidFill>
                  <a:schemeClr val="bg1">
                    <a:lumMod val="50000"/>
                  </a:schemeClr>
                </a:solidFill>
                <a:latin typeface="Segoe UI" panose="020B0502040204020203" pitchFamily="34" charset="0"/>
                <a:cs typeface="Segoe UI" panose="020B0502040204020203" pitchFamily="34" charset="0"/>
              </a:rPr>
              <a:t>Item 2</a:t>
            </a:r>
            <a:r>
              <a:rPr lang="en-US" sz="1200" i="1" dirty="0">
                <a:solidFill>
                  <a:schemeClr val="bg1">
                    <a:lumMod val="50000"/>
                  </a:schemeClr>
                </a:solidFill>
                <a:latin typeface="Segoe UI" panose="020B0502040204020203" pitchFamily="34" charset="0"/>
                <a:cs typeface="Segoe UI" panose="020B0502040204020203" pitchFamily="34" charset="0"/>
              </a:rPr>
              <a:t>: Google’s ubiquitous search page. Despite its revolutionary technology, the startup stood on the brink of failure until it found a successful monetization model. Now, Google AdWords accounts for 72% of the company’s revenue—about $162 billion in 2022.</a:t>
            </a:r>
            <a:endParaRPr lang="en-NG" sz="1200" i="1" dirty="0">
              <a:solidFill>
                <a:schemeClr val="bg1">
                  <a:lumMod val="50000"/>
                </a:schemeClr>
              </a:solidFill>
              <a:latin typeface="Segoe UI" panose="020B0502040204020203" pitchFamily="34" charset="0"/>
              <a:cs typeface="Segoe UI" panose="020B0502040204020203" pitchFamily="34" charset="0"/>
            </a:endParaRPr>
          </a:p>
        </p:txBody>
      </p:sp>
      <p:sp>
        <p:nvSpPr>
          <p:cNvPr id="7" name="Title 1">
            <a:extLst>
              <a:ext uri="{FF2B5EF4-FFF2-40B4-BE49-F238E27FC236}">
                <a16:creationId xmlns:a16="http://schemas.microsoft.com/office/drawing/2014/main" id="{8AD34704-F093-4612-93E8-472C854ABAA5}"/>
              </a:ext>
            </a:extLst>
          </p:cNvPr>
          <p:cNvSpPr>
            <a:spLocks noGrp="1"/>
          </p:cNvSpPr>
          <p:nvPr>
            <p:ph type="title"/>
          </p:nvPr>
        </p:nvSpPr>
        <p:spPr>
          <a:xfrm>
            <a:off x="381000" y="313121"/>
            <a:ext cx="6731507" cy="1325563"/>
          </a:xfrm>
        </p:spPr>
        <p:txBody>
          <a:bodyPr>
            <a:normAutofit/>
          </a:bodyPr>
          <a:lstStyle/>
          <a:p>
            <a:r>
              <a:rPr lang="en-US" sz="4000" dirty="0">
                <a:solidFill>
                  <a:schemeClr val="accent5">
                    <a:lumMod val="75000"/>
                  </a:schemeClr>
                </a:solidFill>
                <a:latin typeface="Roboto" panose="02000000000000000000" pitchFamily="2" charset="0"/>
                <a:ea typeface="Roboto" panose="02000000000000000000" pitchFamily="2" charset="0"/>
              </a:rPr>
              <a:t>The need for monetization</a:t>
            </a:r>
            <a:endParaRPr lang="en-NG" sz="4000" dirty="0">
              <a:solidFill>
                <a:schemeClr val="accent5">
                  <a:lumMod val="75000"/>
                </a:schemeClr>
              </a:solidFill>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B0459BFC-8A88-4A10-927B-9D5DA85A607A}"/>
              </a:ext>
            </a:extLst>
          </p:cNvPr>
          <p:cNvSpPr txBox="1"/>
          <p:nvPr/>
        </p:nvSpPr>
        <p:spPr>
          <a:xfrm>
            <a:off x="475342" y="1256137"/>
            <a:ext cx="6172200" cy="4401205"/>
          </a:xfrm>
          <a:prstGeom prst="rect">
            <a:avLst/>
          </a:prstGeom>
          <a:noFill/>
        </p:spPr>
        <p:txBody>
          <a:bodyPr wrap="square" rtlCol="0">
            <a:spAutoFit/>
          </a:bodyPr>
          <a:lstStyle/>
          <a:p>
            <a:r>
              <a:rPr lang="en-US" sz="2000" dirty="0"/>
              <a:t>For a technology—no matter how groundbreaking it is—to have any sort of meaningful impact on modern society, it needs to be commercially viable. That means it must </a:t>
            </a:r>
            <a:r>
              <a:rPr lang="en-US" sz="2000" b="1" i="1" dirty="0"/>
              <a:t>solve a consumer problem </a:t>
            </a:r>
            <a:r>
              <a:rPr lang="en-US" sz="2000" dirty="0"/>
              <a:t>well enough to </a:t>
            </a:r>
            <a:r>
              <a:rPr lang="en-US" sz="2000" b="1" i="1" dirty="0"/>
              <a:t>compete against similar solutions</a:t>
            </a:r>
            <a:r>
              <a:rPr lang="en-US" sz="2000" dirty="0"/>
              <a:t> and still </a:t>
            </a:r>
            <a:r>
              <a:rPr lang="en-US" sz="2000" b="1" i="1" dirty="0"/>
              <a:t>reliably turn a profit</a:t>
            </a:r>
            <a:r>
              <a:rPr lang="en-US" sz="2000" dirty="0"/>
              <a:t>.</a:t>
            </a:r>
          </a:p>
          <a:p>
            <a:endParaRPr lang="en-US" sz="2000" dirty="0"/>
          </a:p>
          <a:p>
            <a:r>
              <a:rPr lang="en-US" sz="2000" dirty="0"/>
              <a:t>AI is no different. The current challenge facing AI pioneers today is developing a sustainable monetization model that keeps customers happy and maintains result quality while also satisfying investors and shareholders.</a:t>
            </a:r>
          </a:p>
          <a:p>
            <a:endParaRPr lang="en-US" sz="2000" dirty="0"/>
          </a:p>
          <a:p>
            <a:r>
              <a:rPr lang="en-US" sz="2000" dirty="0"/>
              <a:t>The revenue generated can then be reinvested into these companies and used to create new solutions in a virtuous cycle of innovation and improvement.</a:t>
            </a:r>
            <a:endParaRPr lang="en-NG" sz="2000" dirty="0"/>
          </a:p>
        </p:txBody>
      </p:sp>
    </p:spTree>
    <p:extLst>
      <p:ext uri="{BB962C8B-B14F-4D97-AF65-F5344CB8AC3E}">
        <p14:creationId xmlns:p14="http://schemas.microsoft.com/office/powerpoint/2010/main" val="881308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409F3-9FBE-4FE8-B5E9-E6E39B165AAF}"/>
              </a:ext>
            </a:extLst>
          </p:cNvPr>
          <p:cNvSpPr>
            <a:spLocks noGrp="1"/>
          </p:cNvSpPr>
          <p:nvPr>
            <p:ph type="title"/>
          </p:nvPr>
        </p:nvSpPr>
        <p:spPr/>
        <p:txBody>
          <a:bodyPr>
            <a:normAutofit/>
          </a:bodyPr>
          <a:lstStyle/>
          <a:p>
            <a:r>
              <a:rPr lang="en-US" sz="4000" dirty="0">
                <a:solidFill>
                  <a:schemeClr val="accent5">
                    <a:lumMod val="75000"/>
                  </a:schemeClr>
                </a:solidFill>
                <a:latin typeface="Roboto" panose="02000000000000000000" pitchFamily="2" charset="0"/>
                <a:ea typeface="Roboto" panose="02000000000000000000" pitchFamily="2" charset="0"/>
              </a:rPr>
              <a:t>Monetization strategies</a:t>
            </a:r>
            <a:endParaRPr lang="en-NG" sz="4000" dirty="0">
              <a:solidFill>
                <a:schemeClr val="accent5">
                  <a:lumMod val="75000"/>
                </a:schemeClr>
              </a:solidFill>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53964AE4-C388-4D8E-A419-571F2FD89FAB}"/>
              </a:ext>
            </a:extLst>
          </p:cNvPr>
          <p:cNvSpPr>
            <a:spLocks noGrp="1"/>
          </p:cNvSpPr>
          <p:nvPr>
            <p:ph idx="1"/>
          </p:nvPr>
        </p:nvSpPr>
        <p:spPr>
          <a:xfrm>
            <a:off x="838200" y="1401309"/>
            <a:ext cx="9273209" cy="4351338"/>
          </a:xfrm>
        </p:spPr>
        <p:txBody>
          <a:bodyPr>
            <a:normAutofit/>
          </a:bodyPr>
          <a:lstStyle/>
          <a:p>
            <a:pPr marL="0" indent="0">
              <a:buNone/>
            </a:pPr>
            <a:r>
              <a:rPr lang="en-US" sz="2000" dirty="0"/>
              <a:t>There are several business models that could be successful if implemented into AI services. I have identified five of them, and explored the possibilities in detail:</a:t>
            </a:r>
          </a:p>
          <a:p>
            <a:r>
              <a:rPr lang="en-US" sz="2000" dirty="0"/>
              <a:t>Targeted ads in query results</a:t>
            </a:r>
          </a:p>
          <a:p>
            <a:r>
              <a:rPr lang="en-US" sz="2000" dirty="0"/>
              <a:t>Brand incorporation into query results</a:t>
            </a:r>
          </a:p>
          <a:p>
            <a:r>
              <a:rPr lang="en-US" sz="2000" dirty="0"/>
              <a:t>Subscriptions</a:t>
            </a:r>
          </a:p>
          <a:p>
            <a:r>
              <a:rPr lang="en-US" sz="2000" dirty="0"/>
              <a:t>AI-assisted learning</a:t>
            </a:r>
          </a:p>
          <a:p>
            <a:r>
              <a:rPr lang="en-US" sz="2000" dirty="0"/>
              <a:t>Consulting</a:t>
            </a:r>
          </a:p>
          <a:p>
            <a:endParaRPr lang="en-US" sz="2000" dirty="0"/>
          </a:p>
          <a:p>
            <a:endParaRPr lang="en-US" sz="2000" dirty="0"/>
          </a:p>
          <a:p>
            <a:endParaRPr lang="en-US" sz="2000" dirty="0"/>
          </a:p>
          <a:p>
            <a:endParaRPr lang="en-US" sz="2000" dirty="0"/>
          </a:p>
          <a:p>
            <a:endParaRPr lang="en-NG" sz="2000" dirty="0"/>
          </a:p>
        </p:txBody>
      </p:sp>
    </p:spTree>
    <p:extLst>
      <p:ext uri="{BB962C8B-B14F-4D97-AF65-F5344CB8AC3E}">
        <p14:creationId xmlns:p14="http://schemas.microsoft.com/office/powerpoint/2010/main" val="1824770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1D86B78-929F-435D-A39E-A7C114B352E7}"/>
              </a:ext>
            </a:extLst>
          </p:cNvPr>
          <p:cNvSpPr>
            <a:spLocks noGrp="1"/>
          </p:cNvSpPr>
          <p:nvPr>
            <p:ph type="title"/>
          </p:nvPr>
        </p:nvSpPr>
        <p:spPr>
          <a:xfrm>
            <a:off x="838200" y="365125"/>
            <a:ext cx="10515600" cy="1325563"/>
          </a:xfrm>
        </p:spPr>
        <p:txBody>
          <a:bodyPr>
            <a:normAutofit/>
          </a:bodyPr>
          <a:lstStyle/>
          <a:p>
            <a:r>
              <a:rPr lang="en-US" sz="4000" dirty="0">
                <a:solidFill>
                  <a:schemeClr val="accent5">
                    <a:lumMod val="75000"/>
                  </a:schemeClr>
                </a:solidFill>
                <a:latin typeface="Roboto" panose="02000000000000000000" pitchFamily="2" charset="0"/>
                <a:ea typeface="Roboto" panose="02000000000000000000" pitchFamily="2" charset="0"/>
              </a:rPr>
              <a:t>1. Ads in query results</a:t>
            </a:r>
            <a:endParaRPr lang="en-NG" sz="4000" dirty="0">
              <a:solidFill>
                <a:schemeClr val="accent5">
                  <a:lumMod val="75000"/>
                </a:schemeClr>
              </a:solidFill>
              <a:latin typeface="Roboto" panose="02000000000000000000" pitchFamily="2" charset="0"/>
              <a:ea typeface="Roboto" panose="02000000000000000000" pitchFamily="2" charset="0"/>
            </a:endParaRPr>
          </a:p>
        </p:txBody>
      </p:sp>
      <p:sp>
        <p:nvSpPr>
          <p:cNvPr id="6" name="Content Placeholder 5">
            <a:extLst>
              <a:ext uri="{FF2B5EF4-FFF2-40B4-BE49-F238E27FC236}">
                <a16:creationId xmlns:a16="http://schemas.microsoft.com/office/drawing/2014/main" id="{9B045BC7-10F6-4D2C-BFF7-B7EE84C55CFE}"/>
              </a:ext>
            </a:extLst>
          </p:cNvPr>
          <p:cNvSpPr>
            <a:spLocks noGrp="1"/>
          </p:cNvSpPr>
          <p:nvPr>
            <p:ph idx="1"/>
          </p:nvPr>
        </p:nvSpPr>
        <p:spPr>
          <a:xfrm>
            <a:off x="838201" y="1382229"/>
            <a:ext cx="7245626" cy="4351338"/>
          </a:xfrm>
        </p:spPr>
        <p:txBody>
          <a:bodyPr>
            <a:normAutofit/>
          </a:bodyPr>
          <a:lstStyle/>
          <a:p>
            <a:pPr marL="0" indent="0">
              <a:buNone/>
            </a:pPr>
            <a:r>
              <a:rPr lang="en-US" sz="2000" dirty="0"/>
              <a:t>Targeted advertisements are a tried and tested monetization technique. These types of ads are particularly suited for platforms where the user already has a result in mind, such as search (and LLM queries). The ads can be conveniently placed in the output, and as they are relevant to the desired results, the overall result remains user-friendly. A real-world example of this is the </a:t>
            </a:r>
            <a:r>
              <a:rPr lang="en-US" sz="2000" i="1" dirty="0"/>
              <a:t>Sponsored Links </a:t>
            </a:r>
            <a:r>
              <a:rPr lang="en-US" sz="2000" dirty="0"/>
              <a:t>section included in early Google search results.</a:t>
            </a:r>
          </a:p>
          <a:p>
            <a:pPr marL="0" indent="0">
              <a:buNone/>
            </a:pPr>
            <a:endParaRPr lang="en-US" sz="100" dirty="0"/>
          </a:p>
          <a:p>
            <a:pPr marL="0" indent="0">
              <a:buNone/>
            </a:pPr>
            <a:r>
              <a:rPr lang="en-US" sz="2000" b="1" dirty="0"/>
              <a:t>Key features</a:t>
            </a:r>
          </a:p>
          <a:p>
            <a:r>
              <a:rPr lang="en-US" sz="2000" dirty="0"/>
              <a:t>Advertisers pay only when their brands are included in the final query results, similar to the Google AdWords platform</a:t>
            </a:r>
          </a:p>
          <a:p>
            <a:r>
              <a:rPr lang="en-US" sz="2000" dirty="0"/>
              <a:t>The text generation platform suggests products or services to the user, which are relevant to the query</a:t>
            </a:r>
            <a:endParaRPr lang="en-NG" sz="2000" dirty="0"/>
          </a:p>
        </p:txBody>
      </p:sp>
    </p:spTree>
    <p:extLst>
      <p:ext uri="{BB962C8B-B14F-4D97-AF65-F5344CB8AC3E}">
        <p14:creationId xmlns:p14="http://schemas.microsoft.com/office/powerpoint/2010/main" val="2411889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zgif-4-a0d026ed81">
            <a:hlinkClick r:id="" action="ppaction://media"/>
            <a:extLst>
              <a:ext uri="{FF2B5EF4-FFF2-40B4-BE49-F238E27FC236}">
                <a16:creationId xmlns:a16="http://schemas.microsoft.com/office/drawing/2014/main" id="{944FAB38-F4B1-49F5-A09C-0C5F87892DE3}"/>
              </a:ext>
            </a:extLst>
          </p:cNvPr>
          <p:cNvPicPr>
            <a:picLocks noGrp="1" noChangeAspect="1"/>
          </p:cNvPicPr>
          <p:nvPr>
            <p:ph idx="1"/>
            <a:videoFile r:link="rId1"/>
            <p:extLst>
              <p:ext uri="{DAA4B4D4-6D71-4841-9C94-3DE7FCFB9230}">
                <p14:media xmlns:p14="http://schemas.microsoft.com/office/powerpoint/2010/main" r:embed="rId2">
                  <p14:trim st="4937"/>
                </p14:media>
              </p:ext>
            </p:extLst>
          </p:nvPr>
        </p:nvPicPr>
        <p:blipFill>
          <a:blip r:embed="rId4">
            <a:lum bright="3000" contrast="11000"/>
          </a:blip>
          <a:stretch>
            <a:fillRect/>
          </a:stretch>
        </p:blipFill>
        <p:spPr>
          <a:xfrm>
            <a:off x="791542" y="1679149"/>
            <a:ext cx="6907971" cy="3499702"/>
          </a:xfrm>
          <a:ln w="12700">
            <a:solidFill>
              <a:schemeClr val="tx1"/>
            </a:solidFill>
          </a:ln>
        </p:spPr>
      </p:pic>
      <p:sp>
        <p:nvSpPr>
          <p:cNvPr id="6" name="Rectangle 5">
            <a:extLst>
              <a:ext uri="{FF2B5EF4-FFF2-40B4-BE49-F238E27FC236}">
                <a16:creationId xmlns:a16="http://schemas.microsoft.com/office/drawing/2014/main" id="{B471F349-8D5A-4C4D-9463-3CA85AB1FD33}"/>
              </a:ext>
            </a:extLst>
          </p:cNvPr>
          <p:cNvSpPr/>
          <p:nvPr/>
        </p:nvSpPr>
        <p:spPr>
          <a:xfrm>
            <a:off x="666750" y="545469"/>
            <a:ext cx="10858500" cy="707886"/>
          </a:xfrm>
          <a:prstGeom prst="rect">
            <a:avLst/>
          </a:prstGeom>
        </p:spPr>
        <p:txBody>
          <a:bodyPr wrap="square">
            <a:spAutoFit/>
          </a:bodyPr>
          <a:lstStyle/>
          <a:p>
            <a:r>
              <a:rPr lang="en-US" sz="4000" dirty="0">
                <a:solidFill>
                  <a:srgbClr val="5B9BD5">
                    <a:lumMod val="75000"/>
                  </a:srgbClr>
                </a:solidFill>
                <a:latin typeface="Roboto" panose="02000000000000000000" pitchFamily="2" charset="0"/>
                <a:ea typeface="Roboto" panose="02000000000000000000" pitchFamily="2" charset="0"/>
                <a:cs typeface="+mj-cs"/>
              </a:rPr>
              <a:t>Demo</a:t>
            </a:r>
            <a:endParaRPr lang="en-NG" dirty="0">
              <a:solidFill>
                <a:srgbClr val="7030A0"/>
              </a:solidFill>
            </a:endParaRPr>
          </a:p>
        </p:txBody>
      </p:sp>
      <p:sp>
        <p:nvSpPr>
          <p:cNvPr id="7" name="TextBox 6">
            <a:extLst>
              <a:ext uri="{FF2B5EF4-FFF2-40B4-BE49-F238E27FC236}">
                <a16:creationId xmlns:a16="http://schemas.microsoft.com/office/drawing/2014/main" id="{5F7F8EBA-5414-4A54-B8C5-C7D676A8D270}"/>
              </a:ext>
            </a:extLst>
          </p:cNvPr>
          <p:cNvSpPr txBox="1"/>
          <p:nvPr/>
        </p:nvSpPr>
        <p:spPr>
          <a:xfrm>
            <a:off x="8168861" y="2136338"/>
            <a:ext cx="3356389" cy="2585323"/>
          </a:xfrm>
          <a:prstGeom prst="rect">
            <a:avLst/>
          </a:prstGeom>
          <a:noFill/>
          <a:ln w="12700">
            <a:noFill/>
          </a:ln>
        </p:spPr>
        <p:txBody>
          <a:bodyPr wrap="square" rtlCol="0">
            <a:spAutoFit/>
          </a:bodyPr>
          <a:lstStyle/>
          <a:p>
            <a:r>
              <a:rPr lang="en-US" b="1" i="1" dirty="0">
                <a:solidFill>
                  <a:schemeClr val="bg1">
                    <a:lumMod val="50000"/>
                  </a:schemeClr>
                </a:solidFill>
                <a:latin typeface="Segoe UI" panose="020B0502040204020203" pitchFamily="34" charset="0"/>
                <a:cs typeface="Segoe UI" panose="020B0502040204020203" pitchFamily="34" charset="0"/>
              </a:rPr>
              <a:t>Item 3 (video)</a:t>
            </a:r>
            <a:r>
              <a:rPr lang="en-US" i="1" dirty="0">
                <a:solidFill>
                  <a:schemeClr val="bg1">
                    <a:lumMod val="50000"/>
                  </a:schemeClr>
                </a:solidFill>
                <a:latin typeface="Segoe UI" panose="020B0502040204020203" pitchFamily="34" charset="0"/>
                <a:cs typeface="Segoe UI" panose="020B0502040204020203" pitchFamily="34" charset="0"/>
              </a:rPr>
              <a:t>: Targeted ad placement in a query returned by </a:t>
            </a:r>
            <a:r>
              <a:rPr lang="en-US" i="1" dirty="0" err="1">
                <a:solidFill>
                  <a:schemeClr val="bg1">
                    <a:lumMod val="50000"/>
                  </a:schemeClr>
                </a:solidFill>
                <a:latin typeface="Segoe UI" panose="020B0502040204020203" pitchFamily="34" charset="0"/>
                <a:cs typeface="Segoe UI" panose="020B0502040204020203" pitchFamily="34" charset="0"/>
              </a:rPr>
              <a:t>ChatGPT</a:t>
            </a:r>
            <a:r>
              <a:rPr lang="en-US" i="1" dirty="0">
                <a:solidFill>
                  <a:schemeClr val="bg1">
                    <a:lumMod val="50000"/>
                  </a:schemeClr>
                </a:solidFill>
                <a:latin typeface="Segoe UI" panose="020B0502040204020203" pitchFamily="34" charset="0"/>
                <a:cs typeface="Segoe UI" panose="020B0502040204020203" pitchFamily="34" charset="0"/>
              </a:rPr>
              <a:t>. The ad promotes a writing course on the Udemy platform, and is relevant to the user’s query. On a more customizable interface, the advertisement could be in form of clickable links or small icons.</a:t>
            </a:r>
            <a:endParaRPr lang="en-NG" i="1" dirty="0">
              <a:solidFill>
                <a:schemeClr val="bg1">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5798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1131</TotalTime>
  <Words>1454</Words>
  <Application>Microsoft Office PowerPoint</Application>
  <PresentationFormat>Widescreen</PresentationFormat>
  <Paragraphs>91</Paragraphs>
  <Slides>16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Roboto</vt:lpstr>
      <vt:lpstr>Segoe UI</vt:lpstr>
      <vt:lpstr>Office Theme</vt:lpstr>
      <vt:lpstr>PowerPoint Presentation</vt:lpstr>
      <vt:lpstr>Introduction</vt:lpstr>
      <vt:lpstr>AI stats</vt:lpstr>
      <vt:lpstr>AI doesn’t pay for itself</vt:lpstr>
      <vt:lpstr>Key cost factors</vt:lpstr>
      <vt:lpstr>The need for monetization</vt:lpstr>
      <vt:lpstr>Monetization strategies</vt:lpstr>
      <vt:lpstr>1. Ads in query results</vt:lpstr>
      <vt:lpstr>PowerPoint Presentation</vt:lpstr>
      <vt:lpstr>2. Brand incorporation in query results</vt:lpstr>
      <vt:lpstr>Demo</vt:lpstr>
      <vt:lpstr>Demo</vt:lpstr>
      <vt:lpstr>3. Subscriptions</vt:lpstr>
      <vt:lpstr>4. AI-assisted learning</vt:lpstr>
      <vt:lpstr>5. Consulting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Eti-ini</dc:creator>
  <cp:lastModifiedBy>Eti-ini</cp:lastModifiedBy>
  <cp:revision>76</cp:revision>
  <dcterms:created xsi:type="dcterms:W3CDTF">2023-03-24T17:54:36Z</dcterms:created>
  <dcterms:modified xsi:type="dcterms:W3CDTF">2023-03-31T21:08:05Z</dcterms:modified>
</cp:coreProperties>
</file>